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12192000"/>
  <p:notesSz cx="6858000" cy="9144000"/>
  <p:embeddedFontLst>
    <p:embeddedFont>
      <p:font typeface="Montserrat SemiBold"/>
      <p:regular r:id="rId35"/>
      <p:bold r:id="rId36"/>
      <p:italic r:id="rId37"/>
      <p:boldItalic r:id="rId38"/>
    </p:embeddedFont>
    <p:embeddedFont>
      <p:font typeface="Roboto"/>
      <p:regular r:id="rId39"/>
      <p:bold r:id="rId40"/>
      <p:italic r:id="rId41"/>
      <p:boldItalic r:id="rId42"/>
    </p:embeddedFont>
    <p:embeddedFont>
      <p:font typeface="Montserrat"/>
      <p:regular r:id="rId43"/>
      <p:bold r:id="rId44"/>
      <p:italic r:id="rId45"/>
      <p:boldItalic r:id="rId46"/>
    </p:embeddedFont>
    <p:embeddedFont>
      <p:font typeface="Montserrat Medium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1" roundtripDataSignature="AMtx7mglsQCcTzBwOqNulbxYaThQusru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44" Type="http://schemas.openxmlformats.org/officeDocument/2006/relationships/font" Target="fonts/Montserrat-bold.fntdata"/><Relationship Id="rId43" Type="http://schemas.openxmlformats.org/officeDocument/2006/relationships/font" Target="fonts/Montserrat-regular.fntdata"/><Relationship Id="rId46" Type="http://schemas.openxmlformats.org/officeDocument/2006/relationships/font" Target="fonts/Montserrat-boldItalic.fntdata"/><Relationship Id="rId45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MontserratMedium-bold.fntdata"/><Relationship Id="rId47" Type="http://schemas.openxmlformats.org/officeDocument/2006/relationships/font" Target="fonts/MontserratMedium-regular.fntdata"/><Relationship Id="rId49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MontserratSemiBold-regular.fntdata"/><Relationship Id="rId34" Type="http://schemas.openxmlformats.org/officeDocument/2006/relationships/slide" Target="slides/slide30.xml"/><Relationship Id="rId37" Type="http://schemas.openxmlformats.org/officeDocument/2006/relationships/font" Target="fonts/MontserratSemiBold-italic.fntdata"/><Relationship Id="rId36" Type="http://schemas.openxmlformats.org/officeDocument/2006/relationships/font" Target="fonts/MontserratSemiBold-bold.fntdata"/><Relationship Id="rId39" Type="http://schemas.openxmlformats.org/officeDocument/2006/relationships/font" Target="fonts/Roboto-regular.fntdata"/><Relationship Id="rId38" Type="http://schemas.openxmlformats.org/officeDocument/2006/relationships/font" Target="fonts/MontserratSemiBold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customschemas.google.com/relationships/presentationmetadata" Target="metadata"/><Relationship Id="rId5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c9e73feea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bc9e73fee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9df800147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9df80014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9df80014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9df8001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df1f35465_1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bdf1f35465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df1f35465_1_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bdf1f35465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df1f35465_1_2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bdf1f35465_1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df1f35465_1_3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df1f35465_1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df1f35465_1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df1f35465_1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df1f35465_1_3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df1f35465_1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9df800147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69df80014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9df800147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9df80014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cfbbc866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bcfbbc86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de3b940df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bde3b940d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de3b940df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de3b940d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de3b940d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bde3b940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de3b940df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bde3b940d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bde3b940df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bde3b940d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0303F"/>
                </a:solidFill>
                <a:highlight>
                  <a:srgbClr val="FFFFFF"/>
                </a:highlight>
              </a:rPr>
              <a:t>BAHFA – the first regional housing finance authority in the state – may place a $10-$20 billion affordable housing bond measure on the November 2024 ballot to benefit the nine-county Bay Area. This money would be used to build affordable homes and help keep existing housing affordable in every county.</a:t>
            </a:r>
            <a:endParaRPr sz="2100">
              <a:solidFill>
                <a:srgbClr val="00303F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0303F"/>
                </a:solidFill>
                <a:highlight>
                  <a:srgbClr val="FFFFFF"/>
                </a:highlight>
              </a:rPr>
              <a:t>A $20 billion bond could create 80,000 new affordable homes — over two times more than what would be possible without a bond. Read the resources about the proposal below.</a:t>
            </a:r>
            <a:endParaRPr sz="2100">
              <a:solidFill>
                <a:srgbClr val="00303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de3b940df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de3b940d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bde3b940df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bde3b940d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de3b940df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bde3b940d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de3b940df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bde3b940df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on Supporters — this is a list of elected officials who have officially supported the bond. Look for your mayor’s name on the list.</a:t>
            </a:r>
            <a:br>
              <a:rPr lang="en-US"/>
            </a:br>
            <a:br>
              <a:rPr lang="en-US"/>
            </a:br>
            <a:r>
              <a:rPr lang="en-US"/>
              <a:t>If your mayor’s name is on the list, send them a thank you message. If they are not on the list, send them an email asking them to endorse.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make things easier for you, we have a list of your mayors’ email addresses and sample emails ready to go at bit.ly/ebho-take-action. If you need help figuring out who your email is, please ask for help in the chat!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df1f35465_2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df1f35465_2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bde3b940df_1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bde3b940d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df1f35465_2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df1f35465_2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df1f35465_2_3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df1f35465_2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df1f35465_1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df1f35465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df1f35465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bdf1f3546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c9e73feea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c9e73fee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2bdf1f35465_1_156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11" name="Google Shape;11;g2bdf1f35465_1_15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g2bdf1f35465_1_15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2bdf1f35465_1_15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g2bdf1f35465_1_15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g2bdf1f35465_1_1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g2bdf1f35465_1_156"/>
          <p:cNvSpPr txBox="1"/>
          <p:nvPr>
            <p:ph type="ctrTitle"/>
          </p:nvPr>
        </p:nvSpPr>
        <p:spPr>
          <a:xfrm>
            <a:off x="614542" y="2869788"/>
            <a:ext cx="10962900" cy="1118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Montserrat SemiBold"/>
              <a:buNone/>
              <a:defRPr sz="5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2bdf1f35465_1_156"/>
          <p:cNvSpPr txBox="1"/>
          <p:nvPr>
            <p:ph idx="1" type="subTitle"/>
          </p:nvPr>
        </p:nvSpPr>
        <p:spPr>
          <a:xfrm>
            <a:off x="614551" y="4223542"/>
            <a:ext cx="10962900" cy="57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SemiBold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g2bdf1f35465_1_156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g2bdf1f35465_1_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4567" y="5036075"/>
            <a:ext cx="1578230" cy="15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g2bdf1f35465_1_216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72" name="Google Shape;72;g2bdf1f35465_1_2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g2bdf1f35465_1_2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g2bdf1f35465_1_21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g2bdf1f35465_1_2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g2bdf1f35465_1_2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g2bdf1f35465_1_216"/>
          <p:cNvSpPr txBox="1"/>
          <p:nvPr>
            <p:ph hasCustomPrompt="1" type="title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Font typeface="Montserrat SemiBold"/>
              <a:buNone/>
              <a:defRPr sz="1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g2bdf1f35465_1_216"/>
          <p:cNvSpPr txBox="1"/>
          <p:nvPr>
            <p:ph idx="1" type="body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9" name="Google Shape;79;g2bdf1f35465_1_216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df1f35465_1_226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Content - Line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df1f35465_1_228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4" name="Google Shape;84;g2bdf1f35465_1_2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5" name="Google Shape;85;g2bdf1f35465_1_2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2bdf1f35465_1_2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2bdf1f35465_1_2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g2bdf1f35465_1_228"/>
          <p:cNvCxnSpPr/>
          <p:nvPr/>
        </p:nvCxnSpPr>
        <p:spPr>
          <a:xfrm>
            <a:off x="838200" y="1374150"/>
            <a:ext cx="9819900" cy="8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Content - No Line">
  <p:cSld name="OBJECT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df1f35465_1_276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1" name="Google Shape;91;g2bdf1f35465_1_27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2" name="Google Shape;92;g2bdf1f35465_1_27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2bdf1f35465_1_2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bdf1f35465_1_2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df1f35465_1_256"/>
          <p:cNvSpPr txBox="1"/>
          <p:nvPr>
            <p:ph type="title"/>
          </p:nvPr>
        </p:nvSpPr>
        <p:spPr>
          <a:xfrm>
            <a:off x="415600" y="11562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Montserrat SemiBold"/>
              <a:buNone/>
              <a:defRPr sz="4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cxnSp>
        <p:nvCxnSpPr>
          <p:cNvPr id="97" name="Google Shape;97;g2bdf1f35465_1_256"/>
          <p:cNvCxnSpPr/>
          <p:nvPr/>
        </p:nvCxnSpPr>
        <p:spPr>
          <a:xfrm flipH="1" rot="10800000">
            <a:off x="478975" y="2031950"/>
            <a:ext cx="10980000" cy="17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g2bdf1f35465_1_166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22" name="Google Shape;22;g2bdf1f35465_1_16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g2bdf1f35465_1_16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g2bdf1f35465_1_16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g2bdf1f35465_1_16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g2bdf1f35465_1_16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g2bdf1f35465_1_166"/>
          <p:cNvSpPr txBox="1"/>
          <p:nvPr>
            <p:ph type="title"/>
          </p:nvPr>
        </p:nvSpPr>
        <p:spPr>
          <a:xfrm>
            <a:off x="721267" y="2869796"/>
            <a:ext cx="10962900" cy="111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Montserrat SemiBold"/>
              <a:buNone/>
              <a:defRPr sz="5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g2bdf1f35465_1_166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g2bdf1f35465_1_175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31" name="Google Shape;31;g2bdf1f35465_1_17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g2bdf1f35465_1_17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g2bdf1f35465_1_17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g2bdf1f35465_1_17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g2bdf1f35465_1_17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g2bdf1f35465_1_175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7" name="Google Shape;37;g2bdf1f35465_1_175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8" name="Google Shape;38;g2bdf1f35465_1_175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bdf1f35465_1_185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g2bdf1f35465_1_185"/>
          <p:cNvSpPr txBox="1"/>
          <p:nvPr>
            <p:ph idx="1" type="body"/>
          </p:nvPr>
        </p:nvSpPr>
        <p:spPr>
          <a:xfrm>
            <a:off x="415600" y="1639967"/>
            <a:ext cx="53331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●"/>
              <a:defRPr sz="19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2" name="Google Shape;42;g2bdf1f35465_1_185"/>
          <p:cNvSpPr txBox="1"/>
          <p:nvPr>
            <p:ph idx="2" type="body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Char char="●"/>
              <a:defRPr sz="19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3" name="Google Shape;43;g2bdf1f35465_1_185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bdf1f35465_1_190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6" name="Google Shape;46;g2bdf1f35465_1_190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bdf1f35465_1_19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Montserrat SemiBold"/>
              <a:buNone/>
              <a:defRPr sz="3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9" name="Google Shape;49;g2bdf1f35465_1_193"/>
          <p:cNvSpPr txBox="1"/>
          <p:nvPr>
            <p:ph idx="1" type="body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0" name="Google Shape;50;g2bdf1f35465_1_193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g2bdf1f35465_1_197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53" name="Google Shape;53;g2bdf1f35465_1_19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g2bdf1f35465_1_19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g2bdf1f35465_1_197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g2bdf1f35465_1_19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g2bdf1f35465_1_19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g2bdf1f35465_1_197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 SemiBold"/>
              <a:buNone/>
              <a:defRPr sz="6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g2bdf1f35465_1_197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df1f35465_1_206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" name="Google Shape;62;g2bdf1f35465_1_206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g2bdf1f35465_1_206"/>
          <p:cNvSpPr txBox="1"/>
          <p:nvPr>
            <p:ph type="title"/>
          </p:nvPr>
        </p:nvSpPr>
        <p:spPr>
          <a:xfrm>
            <a:off x="354000" y="1534800"/>
            <a:ext cx="5393700" cy="2085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4" name="Google Shape;64;g2bdf1f35465_1_206"/>
          <p:cNvSpPr txBox="1"/>
          <p:nvPr>
            <p:ph idx="1" type="subTitle"/>
          </p:nvPr>
        </p:nvSpPr>
        <p:spPr>
          <a:xfrm>
            <a:off x="354000" y="3692002"/>
            <a:ext cx="5393700" cy="169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g2bdf1f35465_1_206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6" name="Google Shape;66;g2bdf1f35465_1_206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df1f35465_1_213"/>
          <p:cNvSpPr txBox="1"/>
          <p:nvPr>
            <p:ph idx="1" type="body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/>
        </p:txBody>
      </p:sp>
      <p:sp>
        <p:nvSpPr>
          <p:cNvPr id="69" name="Google Shape;69;g2bdf1f35465_1_213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bdf1f35465_1_152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g2bdf1f35465_1_152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2bdf1f35465_1_152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bit.ly/he-report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hcd.ca.gov/planning-and-community-development/housing-open-data-tools/housing-element-implementation-and-apr-dashboard" TargetMode="External"/><Relationship Id="rId4" Type="http://schemas.openxmlformats.org/officeDocument/2006/relationships/hyperlink" Target="https://www.hcd.ca.gov/planning-and-community-development/housing-open-data-tools/housing-element-implementation-and-apr-dashboard" TargetMode="External"/><Relationship Id="rId5" Type="http://schemas.openxmlformats.org/officeDocument/2006/relationships/hyperlink" Target="https://www.hcd.ca.gov/planning-and-community-development/housing-open-data-tools/housing-element-implementation-and-apr-dashboard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bayareahousingforall.org/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bayareahousingforall.org/" TargetMode="External"/><Relationship Id="rId4" Type="http://schemas.openxmlformats.org/officeDocument/2006/relationships/hyperlink" Target="mailto:angelina@ebho.org" TargetMode="External"/><Relationship Id="rId5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bit.ly/ebho-take-action" TargetMode="External"/><Relationship Id="rId4" Type="http://schemas.openxmlformats.org/officeDocument/2006/relationships/hyperlink" Target="http://bit.ly/ebho-take-action" TargetMode="External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ebho.org/event/lunch-learn-member-orientation/" TargetMode="External"/><Relationship Id="rId4" Type="http://schemas.openxmlformats.org/officeDocument/2006/relationships/hyperlink" Target="https://ebho.org/event/lunch-learn-member-orientation/" TargetMode="External"/><Relationship Id="rId5" Type="http://schemas.openxmlformats.org/officeDocument/2006/relationships/hyperlink" Target="https://ebho.org/event/lunch-learn-member-orientation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691275" y="1611975"/>
            <a:ext cx="10097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600">
                <a:latin typeface="Montserrat"/>
                <a:ea typeface="Montserrat"/>
                <a:cs typeface="Montserrat"/>
                <a:sym typeface="Montserrat"/>
              </a:rPr>
              <a:t>Housing Elements 101</a:t>
            </a:r>
            <a:endParaRPr b="1" sz="6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767475" y="40564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>
                <a:latin typeface="Montserrat"/>
                <a:ea typeface="Montserrat"/>
                <a:cs typeface="Montserrat"/>
                <a:sym typeface="Montserrat"/>
              </a:rPr>
              <a:t>East Bay Housing Organizations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>
                <a:latin typeface="Montserrat"/>
                <a:ea typeface="Montserrat"/>
                <a:cs typeface="Montserrat"/>
                <a:sym typeface="Montserrat"/>
              </a:rPr>
              <a:t>February 29, 2024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c9e73feea_0_17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Major Components (cont’d)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g2bc9e73feea_0_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Analysis of Constraints</a:t>
            </a:r>
            <a:br>
              <a:rPr lang="en-US" sz="3600"/>
            </a:b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Site Inventory</a:t>
            </a:r>
            <a:br>
              <a:rPr lang="en-US" sz="3600"/>
            </a:b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Action Program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9df800147_1_0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New Laws Shaped This Cycle</a:t>
            </a:r>
            <a:endParaRPr b="1" sz="4800"/>
          </a:p>
        </p:txBody>
      </p:sp>
      <p:sp>
        <p:nvSpPr>
          <p:cNvPr id="162" name="Google Shape;162;g269df800147_1_0"/>
          <p:cNvSpPr txBox="1"/>
          <p:nvPr>
            <p:ph idx="1" type="body"/>
          </p:nvPr>
        </p:nvSpPr>
        <p:spPr>
          <a:xfrm>
            <a:off x="838200" y="1825625"/>
            <a:ext cx="11027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 Affirmatively Furthering Fair Housing (AFFH)</a:t>
            </a:r>
            <a:br>
              <a:rPr lang="en-US" sz="3500"/>
            </a:br>
            <a:endParaRPr sz="3500"/>
          </a:p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 Stricter requirements for adequate sites</a:t>
            </a:r>
            <a:br>
              <a:rPr lang="en-US" sz="3500"/>
            </a:br>
            <a:endParaRPr sz="3500"/>
          </a:p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 “No Net Loss” rule</a:t>
            </a:r>
            <a:br>
              <a:rPr lang="en-US" sz="3500"/>
            </a:br>
            <a:endParaRPr sz="3500"/>
          </a:p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 “Builder’s Remedy”</a:t>
            </a:r>
            <a:br>
              <a:rPr lang="en-US" sz="3500"/>
            </a:br>
            <a:endParaRPr sz="3500"/>
          </a:p>
          <a:p>
            <a:pPr indent="-450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 New housing compliance unit at the State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9df800147_0_0"/>
          <p:cNvSpPr txBox="1"/>
          <p:nvPr>
            <p:ph type="title"/>
          </p:nvPr>
        </p:nvSpPr>
        <p:spPr>
          <a:xfrm>
            <a:off x="797467" y="2869796"/>
            <a:ext cx="10962900" cy="227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latin typeface="Montserrat SemiBold"/>
                <a:ea typeface="Montserrat SemiBold"/>
                <a:cs typeface="Montserrat SemiBold"/>
                <a:sym typeface="Montserrat SemiBold"/>
              </a:rPr>
              <a:t>Findings From</a:t>
            </a:r>
            <a:endParaRPr sz="6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latin typeface="Montserrat SemiBold"/>
                <a:ea typeface="Montserrat SemiBold"/>
                <a:cs typeface="Montserrat SemiBold"/>
                <a:sym typeface="Montserrat SemiBold"/>
              </a:rPr>
              <a:t>the Sixth Cycle</a:t>
            </a:r>
            <a:endParaRPr sz="6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df1f35465_1_249"/>
          <p:cNvSpPr txBox="1"/>
          <p:nvPr>
            <p:ph type="title"/>
          </p:nvPr>
        </p:nvSpPr>
        <p:spPr>
          <a:xfrm>
            <a:off x="5566925" y="2339875"/>
            <a:ext cx="63378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200"/>
              <a:t>Read EBHO’s 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200"/>
              <a:t>latest report: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200" u="sng">
                <a:solidFill>
                  <a:schemeClr val="hlink"/>
                </a:solidFill>
                <a:hlinkClick r:id="rId3"/>
              </a:rPr>
              <a:t>bit.ly/he-report</a:t>
            </a:r>
            <a:endParaRPr sz="4200"/>
          </a:p>
        </p:txBody>
      </p:sp>
      <p:pic>
        <p:nvPicPr>
          <p:cNvPr id="173" name="Google Shape;173;g2bdf1f35465_1_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550" y="543075"/>
            <a:ext cx="4441750" cy="57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df1f35465_1_324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Key Findings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g2bdf1f35465_1_3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/>
              <a:t>Housing Elements were held to higher targets and stricter standards. 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/>
              <a:t>AFFH has proved to be a powerful tool for advancing housing justice.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/>
              <a:t>Local governments were unprepared and under-resourced for the expanded scope of work.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/>
              <a:t>Despite new consequences, some jurisdictions fought state mandates.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df1f35465_1_298"/>
          <p:cNvSpPr txBox="1"/>
          <p:nvPr>
            <p:ph idx="4294967295" type="title"/>
          </p:nvPr>
        </p:nvSpPr>
        <p:spPr>
          <a:xfrm>
            <a:off x="762000" y="444625"/>
            <a:ext cx="11023800" cy="1908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US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Key Finding #1: In the Sixth Cycle, Housing Elements were held to higher targets and stricter standards. </a:t>
            </a:r>
            <a:r>
              <a:rPr lang="en-US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g2bdf1f35465_1_298"/>
          <p:cNvSpPr txBox="1"/>
          <p:nvPr>
            <p:ph idx="4294967295" type="body"/>
          </p:nvPr>
        </p:nvSpPr>
        <p:spPr>
          <a:xfrm>
            <a:off x="653400" y="2540800"/>
            <a:ext cx="10515600" cy="431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Regional Housing Needs Allocations more than doubled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Hyper-specific language was needed to fulfill high standards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Everything needed a clear plan and a timeline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31800" lvl="0" marL="457200" rtl="0" algn="l">
              <a:spcBef>
                <a:spcPts val="1000"/>
              </a:spcBef>
              <a:spcAft>
                <a:spcPts val="1000"/>
              </a:spcAft>
              <a:buSzPts val="32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Rejections were common, and long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df1f35465_1_335"/>
          <p:cNvSpPr txBox="1"/>
          <p:nvPr>
            <p:ph idx="4294967295" type="title"/>
          </p:nvPr>
        </p:nvSpPr>
        <p:spPr>
          <a:xfrm>
            <a:off x="762000" y="444625"/>
            <a:ext cx="11023800" cy="1908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None/>
            </a:pPr>
            <a:r>
              <a:rPr b="1" lang="en-US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Key Finding #2: California’s AFFH rule has proved to be a powerful tool for advancing housing justice.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g2bdf1f35465_1_335"/>
          <p:cNvSpPr txBox="1"/>
          <p:nvPr>
            <p:ph idx="4294967295" type="body"/>
          </p:nvPr>
        </p:nvSpPr>
        <p:spPr>
          <a:xfrm>
            <a:off x="653400" y="2540800"/>
            <a:ext cx="10515600" cy="431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SzPts val="26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Exclusionary communities were firmly on the chopping block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SzPts val="26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NIMBYs were still loud, but not could not take up all the oxygen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93700" lvl="0" marL="457200" rtl="0" algn="l">
              <a:spcBef>
                <a:spcPts val="1200"/>
              </a:spcBef>
              <a:spcAft>
                <a:spcPts val="1000"/>
              </a:spcAft>
              <a:buSzPts val="26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Wiggle room and flawed tools means we still have room to improve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df1f35465_1_330"/>
          <p:cNvSpPr txBox="1"/>
          <p:nvPr>
            <p:ph idx="4294967295" type="title"/>
          </p:nvPr>
        </p:nvSpPr>
        <p:spPr>
          <a:xfrm>
            <a:off x="762000" y="444625"/>
            <a:ext cx="11023800" cy="1908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b="1" lang="en-US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Key Finding #3: Local governments were unprepared and under-resourced for the expanded scope of work.</a:t>
            </a:r>
            <a:endParaRPr b="1" sz="4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g2bdf1f35465_1_330"/>
          <p:cNvSpPr txBox="1"/>
          <p:nvPr>
            <p:ph idx="4294967295" type="body"/>
          </p:nvPr>
        </p:nvSpPr>
        <p:spPr>
          <a:xfrm>
            <a:off x="653400" y="2540800"/>
            <a:ext cx="10515600" cy="431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Many jurisdictions didn’t start until the last minute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Local elected officials were poorly prepared to approach the biggest decisions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31800" lvl="0" marL="457200" rtl="0" algn="l">
              <a:spcBef>
                <a:spcPts val="1000"/>
              </a:spcBef>
              <a:spcAft>
                <a:spcPts val="1000"/>
              </a:spcAft>
              <a:buSzPts val="32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The State struggled to provide enough staff time and feedback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df1f35465_1_318"/>
          <p:cNvSpPr txBox="1"/>
          <p:nvPr>
            <p:ph idx="4294967295" type="title"/>
          </p:nvPr>
        </p:nvSpPr>
        <p:spPr>
          <a:xfrm>
            <a:off x="762000" y="444625"/>
            <a:ext cx="11023800" cy="210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Key Finding #4: </a:t>
            </a:r>
            <a:r>
              <a:rPr b="1" lang="en-US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Despite new consequences, some jurisdictions fought state mandates.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t/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g2bdf1f35465_1_318"/>
          <p:cNvSpPr txBox="1"/>
          <p:nvPr>
            <p:ph idx="4294967295" type="body"/>
          </p:nvPr>
        </p:nvSpPr>
        <p:spPr>
          <a:xfrm>
            <a:off x="653400" y="2083600"/>
            <a:ext cx="10515600" cy="431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31800" lvl="0" marL="457200" rtl="0" algn="l">
              <a:spcBef>
                <a:spcPts val="1200"/>
              </a:spcBef>
              <a:spcAft>
                <a:spcPts val="0"/>
              </a:spcAft>
              <a:buSzPts val="32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Many chose to fight the State rather than get down to work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31800" lvl="0" marL="457200" rtl="0" algn="l">
              <a:spcBef>
                <a:spcPts val="1200"/>
              </a:spcBef>
              <a:spcAft>
                <a:spcPts val="0"/>
              </a:spcAft>
              <a:buSzPts val="32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The Builder’s Remedy and Lawsuits helped dissuade some of these naysayers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31800" lvl="0" marL="457200" rtl="0" algn="l">
              <a:spcBef>
                <a:spcPts val="1200"/>
              </a:spcBef>
              <a:spcAft>
                <a:spcPts val="1200"/>
              </a:spcAft>
              <a:buSzPts val="3200"/>
              <a:buFont typeface="Montserrat Medium"/>
              <a:buChar char="●"/>
            </a:pPr>
            <a:r>
              <a:rPr lang="en-US" sz="3200">
                <a:latin typeface="Montserrat Medium"/>
                <a:ea typeface="Montserrat Medium"/>
                <a:cs typeface="Montserrat Medium"/>
                <a:sym typeface="Montserrat Medium"/>
              </a:rPr>
              <a:t>New enforcement means fewer may slip through the cracks this time around 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9df800147_0_25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Montserrat SemiBold"/>
                <a:ea typeface="Montserrat SemiBold"/>
                <a:cs typeface="Montserrat SemiBold"/>
                <a:sym typeface="Montserrat SemiBold"/>
              </a:rPr>
              <a:t>Policy </a:t>
            </a:r>
            <a:r>
              <a:rPr lang="en-US" sz="4800">
                <a:latin typeface="Montserrat SemiBold"/>
                <a:ea typeface="Montserrat SemiBold"/>
                <a:cs typeface="Montserrat SemiBold"/>
                <a:sym typeface="Montserrat SemiBold"/>
              </a:rPr>
              <a:t>Recommendations</a:t>
            </a:r>
            <a:endParaRPr sz="4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9" name="Google Shape;209;g269df800147_0_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US" sz="3200"/>
              <a:t>Provide more funding for HCD and technical assistance for governments at every level.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Emphasize Affirmatively Furthering Fair Housing as a central piece of any Housing Element.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000"/>
              </a:spcAft>
              <a:buSzPts val="3200"/>
              <a:buAutoNum type="arabicPeriod"/>
            </a:pPr>
            <a:r>
              <a:rPr lang="en-US" sz="3200"/>
              <a:t>Fund affordable housing development.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9df800147_1_10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Introduction</a:t>
            </a:r>
            <a:endParaRPr b="1" sz="4800"/>
          </a:p>
        </p:txBody>
      </p:sp>
      <p:sp>
        <p:nvSpPr>
          <p:cNvPr id="109" name="Google Shape;109;g269df800147_1_10"/>
          <p:cNvSpPr txBox="1"/>
          <p:nvPr>
            <p:ph idx="1" type="body"/>
          </p:nvPr>
        </p:nvSpPr>
        <p:spPr>
          <a:xfrm>
            <a:off x="838200" y="1825625"/>
            <a:ext cx="10515600" cy="453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Presenters</a:t>
            </a:r>
            <a:endParaRPr sz="3600"/>
          </a:p>
          <a:p>
            <a:pPr indent="-457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Jeff Levin, Sr. Director of Policy</a:t>
            </a:r>
            <a:endParaRPr sz="3600"/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Aaron Tiedemann, Policy Manager</a:t>
            </a:r>
            <a:endParaRPr sz="3600"/>
          </a:p>
          <a:p>
            <a:pPr indent="-457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Lindsay Haddix, Exe</a:t>
            </a:r>
            <a:r>
              <a:rPr lang="en-US" sz="3600"/>
              <a:t>cutive Director</a:t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600"/>
              <a:buChar char="●"/>
            </a:pPr>
            <a:r>
              <a:rPr lang="en-US" sz="3600"/>
              <a:t>Please put questions in the chat, and we will answer them after presentation!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cfbbc866e_0_0"/>
          <p:cNvSpPr txBox="1"/>
          <p:nvPr>
            <p:ph type="title"/>
          </p:nvPr>
        </p:nvSpPr>
        <p:spPr>
          <a:xfrm>
            <a:off x="721267" y="2869796"/>
            <a:ext cx="10962900" cy="111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latin typeface="Montserrat SemiBold"/>
                <a:ea typeface="Montserrat SemiBold"/>
                <a:cs typeface="Montserrat SemiBold"/>
                <a:sym typeface="Montserrat SemiBold"/>
              </a:rPr>
              <a:t>Get Involved</a:t>
            </a:r>
            <a:endParaRPr sz="6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de3b940df_0_15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Two ways to take action: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g2bde3b940df_0_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600"/>
              <a:buFont typeface="Montserrat Medium"/>
              <a:buAutoNum type="arabicPeriod"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Hold your city, town, or county accountable for implementing the plan in their Housing Element</a:t>
            </a:r>
            <a:endParaRPr sz="3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1200"/>
              </a:spcAft>
              <a:buSzPts val="3600"/>
              <a:buFont typeface="Montserrat Medium"/>
              <a:buAutoNum type="arabicPeriod"/>
            </a:pPr>
            <a:r>
              <a:rPr lang="en-US" sz="3600">
                <a:latin typeface="Montserrat Medium"/>
                <a:ea typeface="Montserrat Medium"/>
                <a:cs typeface="Montserrat Medium"/>
                <a:sym typeface="Montserrat Medium"/>
              </a:rPr>
              <a:t>Support the campaign for a $10-20 billion regional bond to help us meet our affordable housing goals</a:t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de3b940df_0_20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Hold your city accountable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g2bde3b940df_0_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Montserrat Medium"/>
              <a:buChar char="●"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Jurisdictions release </a:t>
            </a:r>
            <a:r>
              <a:rPr b="1" lang="en-US" sz="2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Annual Progress R</a:t>
            </a:r>
            <a:r>
              <a:rPr b="1" lang="en-US" sz="2800" u="sng">
                <a:solidFill>
                  <a:schemeClr val="hlink"/>
                </a:solidFill>
                <a:hlinkClick r:id="rId4"/>
              </a:rPr>
              <a:t>eports (</a:t>
            </a:r>
            <a:r>
              <a:rPr b="1" lang="en-US" sz="2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APRs)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to share their </a:t>
            </a: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progress towards </a:t>
            </a: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meeting RHNA goals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Montserrat Medium"/>
              <a:buChar char="○"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Data on housing development applications, entitlements, building permits, and completions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Montserrat Medium"/>
              <a:buChar char="○"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Public hearings and chance for comment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Font typeface="Montserrat Medium"/>
              <a:buChar char="●"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Stay tuned for more information when this cycle’s first APRs are released in April!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bde3b940df_1_0"/>
          <p:cNvSpPr txBox="1"/>
          <p:nvPr>
            <p:ph type="title"/>
          </p:nvPr>
        </p:nvSpPr>
        <p:spPr>
          <a:xfrm>
            <a:off x="838200" y="365125"/>
            <a:ext cx="11070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APR Example - Oakland 2022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2" name="Google Shape;232;g2bde3b940df_1_0"/>
          <p:cNvGrpSpPr/>
          <p:nvPr/>
        </p:nvGrpSpPr>
        <p:grpSpPr>
          <a:xfrm>
            <a:off x="1865210" y="1554788"/>
            <a:ext cx="8461600" cy="4954219"/>
            <a:chOff x="1689376" y="1382850"/>
            <a:chExt cx="8813248" cy="5262049"/>
          </a:xfrm>
        </p:grpSpPr>
        <p:pic>
          <p:nvPicPr>
            <p:cNvPr id="233" name="Google Shape;233;g2bde3b940df_1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89376" y="1382850"/>
              <a:ext cx="8813248" cy="5262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g2bde3b940df_1_0"/>
            <p:cNvSpPr/>
            <p:nvPr/>
          </p:nvSpPr>
          <p:spPr>
            <a:xfrm>
              <a:off x="3149025" y="2432400"/>
              <a:ext cx="783300" cy="4239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5" name="Google Shape;235;g2bde3b940df_1_0"/>
            <p:cNvSpPr/>
            <p:nvPr/>
          </p:nvSpPr>
          <p:spPr>
            <a:xfrm>
              <a:off x="5206425" y="2432400"/>
              <a:ext cx="783300" cy="4239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de3b940df_0_25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Win billions at the ballot box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g2bde3b940df_0_25"/>
          <p:cNvSpPr txBox="1"/>
          <p:nvPr>
            <p:ph idx="1" type="body"/>
          </p:nvPr>
        </p:nvSpPr>
        <p:spPr>
          <a:xfrm>
            <a:off x="838200" y="1825625"/>
            <a:ext cx="72423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Montserrat"/>
              <a:buChar char="●"/>
            </a:pP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Problem: 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e need more $$ to meet our affordable housing RHNA goals.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Font typeface="Montserrat"/>
              <a:buChar char="●"/>
            </a:pP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Solution: 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The Bay Area Housing Finance Authority (BAHFA) is poised to place a </a:t>
            </a:r>
            <a:r>
              <a:rPr lang="en-US" sz="2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$10-20B nine-county regional housing bond measure 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on the November 2024 ballot!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2" name="Google Shape;242;g2bde3b940df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0312" y="1901413"/>
            <a:ext cx="3413489" cy="41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de3b940df_0_36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BAHFA?</a:t>
            </a:r>
            <a:endParaRPr/>
          </a:p>
        </p:txBody>
      </p:sp>
      <p:sp>
        <p:nvSpPr>
          <p:cNvPr id="248" name="Google Shape;248;g2bde3b940df_0_3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Established in 2019 by state law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Works together with the Metropolitan Transportation Commission (MTC) and Association of Bay Area Governments (ABAG)</a:t>
            </a:r>
            <a:endParaRPr sz="2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Focused on regional affordable housing solutions:</a:t>
            </a:r>
            <a:endParaRPr sz="28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Produce </a:t>
            </a:r>
            <a:r>
              <a:rPr lang="en-US" sz="2400"/>
              <a:t>new affordable housing</a:t>
            </a:r>
            <a:endParaRPr sz="2400"/>
          </a:p>
          <a:p>
            <a:pPr indent="-381000" lvl="1" marL="914400" rtl="0" algn="l"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Preserve </a:t>
            </a:r>
            <a:r>
              <a:rPr lang="en-US" sz="2400"/>
              <a:t>existing housing affordable to low- and middle-income households</a:t>
            </a:r>
            <a:endParaRPr sz="2400"/>
          </a:p>
          <a:p>
            <a:pPr indent="-381000" lvl="1" marL="914400" rtl="0" algn="l">
              <a:spcBef>
                <a:spcPts val="400"/>
              </a:spcBef>
              <a:spcAft>
                <a:spcPts val="400"/>
              </a:spcAft>
              <a:buSzPts val="2400"/>
              <a:buChar char="○"/>
            </a:pPr>
            <a:r>
              <a:rPr b="1" lang="en-US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Protect</a:t>
            </a:r>
            <a:r>
              <a:rPr lang="en-US" sz="2400"/>
              <a:t> tenants at risk for displacement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de3b940df_0_45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Massive Impact</a:t>
            </a:r>
            <a:endParaRPr/>
          </a:p>
        </p:txBody>
      </p:sp>
      <p:sp>
        <p:nvSpPr>
          <p:cNvPr id="254" name="Google Shape;254;g2bde3b940df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Montserrat Medium"/>
              <a:buChar char="●"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A $10 billion bond would: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Montserrat Medium"/>
              <a:buChar char="○"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Produce and preserve upwards of </a:t>
            </a:r>
            <a:r>
              <a:rPr b="1" lang="en-US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45,000 affordable homes</a:t>
            </a:r>
            <a:endParaRPr b="1" sz="2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Montserrat Medium"/>
              <a:buChar char="○"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Unlock </a:t>
            </a:r>
            <a:r>
              <a:rPr b="1" lang="en-US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$38.1 billion</a:t>
            </a:r>
            <a:r>
              <a:rPr lang="en-US" sz="28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for affordable housing from other funding sources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Montserrat Medium"/>
              <a:buChar char="○"/>
            </a:pPr>
            <a:r>
              <a:rPr lang="en-US" sz="2800"/>
              <a:t>House </a:t>
            </a:r>
            <a:r>
              <a:rPr b="1" lang="en-US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500,000 low-income households </a:t>
            </a: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over the lifetime of these developments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Font typeface="Montserrat"/>
              <a:buChar char="●"/>
            </a:pP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A $20 billion bond would double that impact!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bde3b940df_0_56"/>
          <p:cNvSpPr txBox="1"/>
          <p:nvPr>
            <p:ph type="title"/>
          </p:nvPr>
        </p:nvSpPr>
        <p:spPr>
          <a:xfrm>
            <a:off x="721267" y="2869796"/>
            <a:ext cx="10962900" cy="111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latin typeface="Montserrat SemiBold"/>
                <a:ea typeface="Montserrat SemiBold"/>
                <a:cs typeface="Montserrat SemiBold"/>
                <a:sym typeface="Montserrat SemiBold"/>
              </a:rPr>
              <a:t>Q&amp;A</a:t>
            </a:r>
            <a:endParaRPr sz="6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de3b940df_1_7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Action! </a:t>
            </a:r>
            <a:endParaRPr/>
          </a:p>
        </p:txBody>
      </p:sp>
      <p:sp>
        <p:nvSpPr>
          <p:cNvPr id="265" name="Google Shape;265;g2bde3b940df_1_7"/>
          <p:cNvSpPr txBox="1"/>
          <p:nvPr>
            <p:ph idx="1" type="body"/>
          </p:nvPr>
        </p:nvSpPr>
        <p:spPr>
          <a:xfrm>
            <a:off x="838200" y="1825625"/>
            <a:ext cx="7918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Go </a:t>
            </a: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to</a:t>
            </a: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en-US" sz="2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bayareahousingforall.org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-US" sz="2800"/>
              <a:t>Enter your information to e</a:t>
            </a: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ndorse the multibi</a:t>
            </a:r>
            <a:r>
              <a:rPr lang="en-US" sz="2800"/>
              <a:t>llion-dollar housing bond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Montserrat Medium"/>
              <a:buChar char="➜"/>
            </a:pPr>
            <a:r>
              <a:rPr lang="en-US" sz="2800"/>
              <a:t>Do you represent an organization that would like to endorse the bond? Would you like a presentation about the bond? </a:t>
            </a:r>
            <a:endParaRPr sz="2800"/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/>
              <a:t>Please email </a:t>
            </a:r>
            <a:r>
              <a:rPr b="1" lang="en-US" sz="2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angelina@ebho.org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" name="Google Shape;266;g2bde3b940df_1_7"/>
          <p:cNvPicPr preferRelativeResize="0"/>
          <p:nvPr/>
        </p:nvPicPr>
        <p:blipFill rotWithShape="1">
          <a:blip r:embed="rId5">
            <a:alphaModFix/>
          </a:blip>
          <a:srcRect b="5624" l="5381" r="6247" t="0"/>
          <a:stretch/>
        </p:blipFill>
        <p:spPr>
          <a:xfrm>
            <a:off x="9124300" y="161825"/>
            <a:ext cx="2555700" cy="647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bde3b940df_1_17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Action! </a:t>
            </a:r>
            <a:r>
              <a:rPr lang="en-US">
                <a:solidFill>
                  <a:schemeClr val="accent4"/>
                </a:solidFill>
              </a:rPr>
              <a:t>Right Now!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72" name="Google Shape;272;g2bde3b940df_1_17"/>
          <p:cNvSpPr txBox="1"/>
          <p:nvPr>
            <p:ph idx="1" type="body"/>
          </p:nvPr>
        </p:nvSpPr>
        <p:spPr>
          <a:xfrm>
            <a:off x="838200" y="1825625"/>
            <a:ext cx="7304100" cy="475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Click on </a:t>
            </a:r>
            <a:r>
              <a:rPr b="1" lang="en-US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Supporters</a:t>
            </a:r>
            <a:r>
              <a:rPr lang="en-US" sz="2800"/>
              <a:t>, and look for your mayor’s name</a:t>
            </a:r>
            <a:endParaRPr sz="2800"/>
          </a:p>
          <a:p>
            <a:pPr indent="-4064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If your mayor’s name is on the list, send them a thank you message</a:t>
            </a:r>
            <a:endParaRPr sz="2800"/>
          </a:p>
          <a:p>
            <a:pPr indent="-4064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If they are not on the list, ask them to please endorse the bond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●"/>
            </a:pPr>
            <a:r>
              <a:rPr lang="en-US" sz="2800"/>
              <a:t>Sample emails are available at </a:t>
            </a:r>
            <a:r>
              <a:rPr b="1" lang="en-US" sz="2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bit.ly/</a:t>
            </a:r>
            <a:r>
              <a:rPr b="1" lang="en-US" sz="2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regional-bond-action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3" name="Google Shape;273;g2bde3b940df_1_17"/>
          <p:cNvGrpSpPr/>
          <p:nvPr/>
        </p:nvGrpSpPr>
        <p:grpSpPr>
          <a:xfrm>
            <a:off x="8142300" y="1690825"/>
            <a:ext cx="3630125" cy="4393275"/>
            <a:chOff x="8337525" y="1970725"/>
            <a:chExt cx="3630125" cy="4393275"/>
          </a:xfrm>
        </p:grpSpPr>
        <p:pic>
          <p:nvPicPr>
            <p:cNvPr id="274" name="Google Shape;274;g2bde3b940df_1_17"/>
            <p:cNvPicPr preferRelativeResize="0"/>
            <p:nvPr/>
          </p:nvPicPr>
          <p:blipFill rotWithShape="1">
            <a:blip r:embed="rId5">
              <a:alphaModFix/>
            </a:blip>
            <a:srcRect b="82343" l="49317" r="21715" t="0"/>
            <a:stretch/>
          </p:blipFill>
          <p:spPr>
            <a:xfrm>
              <a:off x="8435925" y="1970725"/>
              <a:ext cx="3531723" cy="96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g2bde3b940df_1_17"/>
            <p:cNvPicPr preferRelativeResize="0"/>
            <p:nvPr/>
          </p:nvPicPr>
          <p:blipFill rotWithShape="1">
            <a:blip r:embed="rId5">
              <a:alphaModFix/>
            </a:blip>
            <a:srcRect b="8815" l="14135" r="56898" t="32960"/>
            <a:stretch/>
          </p:blipFill>
          <p:spPr>
            <a:xfrm>
              <a:off x="8435925" y="2936550"/>
              <a:ext cx="3531723" cy="3184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g2bde3b940df_1_17"/>
            <p:cNvSpPr/>
            <p:nvPr/>
          </p:nvSpPr>
          <p:spPr>
            <a:xfrm flipH="1">
              <a:off x="8337525" y="5696800"/>
              <a:ext cx="2812500" cy="667200"/>
            </a:xfrm>
            <a:prstGeom prst="ellipse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7" name="Google Shape;277;g2bde3b940df_1_17"/>
            <p:cNvSpPr/>
            <p:nvPr/>
          </p:nvSpPr>
          <p:spPr>
            <a:xfrm flipH="1">
              <a:off x="10597850" y="2267800"/>
              <a:ext cx="1369800" cy="667200"/>
            </a:xfrm>
            <a:prstGeom prst="ellipse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df1f35465_2_352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Overview</a:t>
            </a:r>
            <a:endParaRPr b="1" sz="4800"/>
          </a:p>
        </p:txBody>
      </p:sp>
      <p:sp>
        <p:nvSpPr>
          <p:cNvPr id="115" name="Google Shape;115;g2bdf1f35465_2_352"/>
          <p:cNvSpPr txBox="1"/>
          <p:nvPr>
            <p:ph idx="1" type="body"/>
          </p:nvPr>
        </p:nvSpPr>
        <p:spPr>
          <a:xfrm>
            <a:off x="838200" y="1825625"/>
            <a:ext cx="10515600" cy="456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82600" lvl="0" marL="45720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Introduction to housing elements</a:t>
            </a:r>
            <a:endParaRPr sz="4000"/>
          </a:p>
          <a:p>
            <a:pPr indent="-482600" lvl="0" marL="45720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Findings from the 6th cycle</a:t>
            </a:r>
            <a:endParaRPr sz="4000"/>
          </a:p>
          <a:p>
            <a:pPr indent="-482600" lvl="0" marL="45720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How to get involved</a:t>
            </a:r>
            <a:endParaRPr sz="4000"/>
          </a:p>
          <a:p>
            <a:pPr indent="-482600" lvl="0" marL="45720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Q &amp; A</a:t>
            </a:r>
            <a:endParaRPr sz="4000"/>
          </a:p>
          <a:p>
            <a:pPr indent="-482600" lvl="0" marL="457200" rtl="0" algn="l">
              <a:lnSpc>
                <a:spcPct val="140000"/>
              </a:lnSpc>
              <a:spcBef>
                <a:spcPts val="800"/>
              </a:spcBef>
              <a:spcAft>
                <a:spcPts val="800"/>
              </a:spcAft>
              <a:buSzPts val="4000"/>
              <a:buChar char="●"/>
            </a:pPr>
            <a:r>
              <a:rPr lang="en-US" sz="4000"/>
              <a:t>Take action!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de3b940df_1_28"/>
          <p:cNvSpPr txBox="1"/>
          <p:nvPr>
            <p:ph type="title"/>
          </p:nvPr>
        </p:nvSpPr>
        <p:spPr>
          <a:xfrm>
            <a:off x="415650" y="2161054"/>
            <a:ext cx="11360700" cy="1545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Thank you!</a:t>
            </a:r>
            <a:endParaRPr sz="6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3" name="Google Shape;283;g2bde3b940df_1_28"/>
          <p:cNvSpPr txBox="1"/>
          <p:nvPr>
            <p:ph idx="1" type="body"/>
          </p:nvPr>
        </p:nvSpPr>
        <p:spPr>
          <a:xfrm>
            <a:off x="415650" y="5326825"/>
            <a:ext cx="11360700" cy="75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>
                <a:solidFill>
                  <a:schemeClr val="accent5"/>
                </a:solidFill>
              </a:rPr>
              <a:t>https://ebho.org/membership/</a:t>
            </a:r>
            <a:r>
              <a:rPr lang="en-US" sz="3600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3600">
              <a:solidFill>
                <a:schemeClr val="accent5"/>
              </a:solidFill>
            </a:endParaRPr>
          </a:p>
        </p:txBody>
      </p:sp>
      <p:sp>
        <p:nvSpPr>
          <p:cNvPr id="284" name="Google Shape;284;g2bde3b940df_1_28"/>
          <p:cNvSpPr txBox="1"/>
          <p:nvPr>
            <p:ph idx="1" type="body"/>
          </p:nvPr>
        </p:nvSpPr>
        <p:spPr>
          <a:xfrm>
            <a:off x="568050" y="3879025"/>
            <a:ext cx="11360700" cy="17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4"/>
              </a:rPr>
              <a:t>Join us</a:t>
            </a:r>
            <a:r>
              <a:rPr lang="en-US" sz="36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 </a:t>
            </a:r>
            <a:r>
              <a:rPr lang="en-US" sz="3600"/>
              <a:t>on Thursday, March 28th at 1 PM</a:t>
            </a:r>
            <a:br>
              <a:rPr lang="en-US" sz="3600"/>
            </a:br>
            <a:r>
              <a:rPr lang="en-US" sz="3600"/>
              <a:t>for a Member Orientation!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df1f35465_2_342"/>
          <p:cNvSpPr txBox="1"/>
          <p:nvPr>
            <p:ph type="title"/>
          </p:nvPr>
        </p:nvSpPr>
        <p:spPr>
          <a:xfrm>
            <a:off x="797467" y="2869796"/>
            <a:ext cx="10962900" cy="227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Introduction to</a:t>
            </a:r>
            <a:endParaRPr sz="6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Housing Elements</a:t>
            </a:r>
            <a:endParaRPr sz="6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What is a Housing Element?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 Housing Element is how local jurisdictions plan to meet the housing needs of everyone in the community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Part of the jurisdiction’s General Plan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</a:t>
            </a:r>
            <a:r>
              <a:rPr lang="en-US" sz="3200"/>
              <a:t>pdated every eight years and subject to extensive state requirements and review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200"/>
              <a:buChar char="●"/>
            </a:pPr>
            <a:r>
              <a:rPr lang="en-US" sz="3200"/>
              <a:t>Requires cities to </a:t>
            </a:r>
            <a:r>
              <a:rPr lang="en-US" sz="3200" u="sng"/>
              <a:t>plan</a:t>
            </a:r>
            <a:r>
              <a:rPr lang="en-US" sz="3200"/>
              <a:t>, doesn’t require </a:t>
            </a:r>
            <a:r>
              <a:rPr lang="en-US" sz="3200" u="sng"/>
              <a:t>building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df1f35465_2_357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Determining Housing Needs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g2bdf1f35465_2_357"/>
          <p:cNvSpPr txBox="1"/>
          <p:nvPr>
            <p:ph idx="1" type="body"/>
          </p:nvPr>
        </p:nvSpPr>
        <p:spPr>
          <a:xfrm>
            <a:off x="762000" y="1856350"/>
            <a:ext cx="10515600" cy="440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State provides regional housing needs projection (RHND)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Regional council of governments assigns share of regional needs to each jurisdiction (RHNA)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Char char="●"/>
            </a:pPr>
            <a:r>
              <a:rPr lang="en-US" sz="2800"/>
              <a:t>Needs are broken down by income level</a:t>
            </a:r>
            <a:br>
              <a:rPr lang="en-US" sz="2800"/>
            </a:b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RHNA increased significantly from 5th Cycle to 6th Cycle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bdf1f35465_1_260"/>
          <p:cNvPicPr preferRelativeResize="0"/>
          <p:nvPr/>
        </p:nvPicPr>
        <p:blipFill rotWithShape="1">
          <a:blip r:embed="rId3">
            <a:alphaModFix/>
          </a:blip>
          <a:srcRect b="7264" l="10413" r="9297" t="6147"/>
          <a:stretch/>
        </p:blipFill>
        <p:spPr>
          <a:xfrm>
            <a:off x="295700" y="0"/>
            <a:ext cx="116006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df1f35465_2_0"/>
          <p:cNvSpPr txBox="1"/>
          <p:nvPr>
            <p:ph idx="1" type="body"/>
          </p:nvPr>
        </p:nvSpPr>
        <p:spPr>
          <a:xfrm>
            <a:off x="762000" y="1856350"/>
            <a:ext cx="10515600" cy="471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Locality prepares draft Housing Element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latin typeface="Montserrat Medium"/>
                <a:ea typeface="Montserrat Medium"/>
                <a:cs typeface="Montserrat Medium"/>
                <a:sym typeface="Montserrat Medium"/>
              </a:rPr>
              <a:t>⇩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State HCD reviews and comments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latin typeface="Montserrat Medium"/>
                <a:ea typeface="Montserrat Medium"/>
                <a:cs typeface="Montserrat Medium"/>
                <a:sym typeface="Montserrat Medium"/>
              </a:rPr>
              <a:t>⇩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Locality revises and adopts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latin typeface="Montserrat Medium"/>
                <a:ea typeface="Montserrat Medium"/>
                <a:cs typeface="Montserrat Medium"/>
                <a:sym typeface="Montserrat Medium"/>
              </a:rPr>
              <a:t>⇩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HCD reviews and approves (or requires further changes)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latin typeface="Montserrat Medium"/>
                <a:ea typeface="Montserrat Medium"/>
                <a:cs typeface="Montserrat Medium"/>
                <a:sym typeface="Montserrat Medium"/>
              </a:rPr>
              <a:t>⇩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 Medium"/>
                <a:ea typeface="Montserrat Medium"/>
                <a:cs typeface="Montserrat Medium"/>
                <a:sym typeface="Montserrat Medium"/>
              </a:rPr>
              <a:t>Annual reporting requirements</a:t>
            </a:r>
            <a:endParaRPr sz="2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" name="Google Shape;143;g2bdf1f35465_2_0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Montserrat"/>
                <a:ea typeface="Montserrat"/>
                <a:cs typeface="Montserrat"/>
                <a:sym typeface="Montserrat"/>
              </a:rPr>
              <a:t>Housing Element Process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c9e73feea_0_12"/>
          <p:cNvSpPr txBox="1"/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Major Components</a:t>
            </a:r>
            <a:endParaRPr b="1" sz="4800"/>
          </a:p>
        </p:txBody>
      </p:sp>
      <p:sp>
        <p:nvSpPr>
          <p:cNvPr id="149" name="Google Shape;149;g2bc9e73feea_0_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Public Participation</a:t>
            </a:r>
            <a:br>
              <a:rPr lang="en-US" sz="3600"/>
            </a:b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Assessment of Past Performance</a:t>
            </a:r>
            <a:br>
              <a:rPr lang="en-US" sz="3600"/>
            </a:b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Needs Assessment</a:t>
            </a:r>
            <a:endParaRPr sz="3600"/>
          </a:p>
          <a:p>
            <a:pPr indent="-457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>
                <a:schemeClr val="accent5"/>
              </a:buClr>
              <a:buSzPts val="3600"/>
              <a:buChar char="➝"/>
            </a:pPr>
            <a:r>
              <a:rPr lang="en-US" sz="3600"/>
              <a:t>Must include Fair Housing Assessment</a:t>
            </a:r>
            <a:endParaRPr sz="3600"/>
          </a:p>
        </p:txBody>
      </p:sp>
      <p:cxnSp>
        <p:nvCxnSpPr>
          <p:cNvPr id="150" name="Google Shape;150;g2bc9e73feea_0_12"/>
          <p:cNvCxnSpPr/>
          <p:nvPr/>
        </p:nvCxnSpPr>
        <p:spPr>
          <a:xfrm>
            <a:off x="992450" y="1374150"/>
            <a:ext cx="102933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2024-02-22T18:15:21Z</dcterms:created>
  <dc:creator>Jeff Levin</dc:creator>
</cp:coreProperties>
</file>