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0" r:id="rId2"/>
    <p:sldId id="339" r:id="rId3"/>
    <p:sldId id="295" r:id="rId4"/>
    <p:sldId id="310" r:id="rId5"/>
    <p:sldId id="261" r:id="rId6"/>
    <p:sldId id="296" r:id="rId7"/>
    <p:sldId id="258" r:id="rId8"/>
    <p:sldId id="342" r:id="rId9"/>
    <p:sldId id="262" r:id="rId10"/>
    <p:sldId id="331" r:id="rId11"/>
    <p:sldId id="356" r:id="rId12"/>
    <p:sldId id="357" r:id="rId13"/>
    <p:sldId id="260" r:id="rId14"/>
    <p:sldId id="344" r:id="rId15"/>
    <p:sldId id="337" r:id="rId16"/>
    <p:sldId id="256" r:id="rId17"/>
    <p:sldId id="343" r:id="rId18"/>
    <p:sldId id="346" r:id="rId19"/>
    <p:sldId id="352" r:id="rId20"/>
    <p:sldId id="347" r:id="rId21"/>
    <p:sldId id="353" r:id="rId22"/>
    <p:sldId id="354" r:id="rId23"/>
    <p:sldId id="349" r:id="rId24"/>
    <p:sldId id="345" r:id="rId25"/>
    <p:sldId id="351" r:id="rId26"/>
    <p:sldId id="259" r:id="rId27"/>
    <p:sldId id="338" r:id="rId28"/>
    <p:sldId id="341" r:id="rId29"/>
    <p:sldId id="266" r:id="rId30"/>
    <p:sldId id="267" r:id="rId31"/>
    <p:sldId id="280" r:id="rId32"/>
    <p:sldId id="328" r:id="rId33"/>
    <p:sldId id="327" r:id="rId34"/>
    <p:sldId id="330" r:id="rId35"/>
    <p:sldId id="329" r:id="rId36"/>
    <p:sldId id="340" r:id="rId37"/>
  </p:sldIdLst>
  <p:sldSz cx="9144000" cy="5143500" type="screen16x9"/>
  <p:notesSz cx="7010400" cy="92964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CBA2D-F976-4136-95CE-0365FAAD3AD5}" v="14" dt="2021-05-25T23:48:07.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44" autoAdjust="0"/>
  </p:normalViewPr>
  <p:slideViewPr>
    <p:cSldViewPr>
      <p:cViewPr varScale="1">
        <p:scale>
          <a:sx n="98" d="100"/>
          <a:sy n="98" d="100"/>
        </p:scale>
        <p:origin x="576" y="78"/>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86" d="100"/>
          <a:sy n="86"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 Glassoff" userId="2b107185-a68f-4916-9469-e101e366d7b5" providerId="ADAL" clId="{551CBA2D-F976-4136-95CE-0365FAAD3AD5}"/>
    <pc:docChg chg="undo custSel addSld delSld modSld sldOrd">
      <pc:chgData name="Pam Glassoff" userId="2b107185-a68f-4916-9469-e101e366d7b5" providerId="ADAL" clId="{551CBA2D-F976-4136-95CE-0365FAAD3AD5}" dt="2021-05-26T00:33:30.057" v="2845"/>
      <pc:docMkLst>
        <pc:docMk/>
      </pc:docMkLst>
      <pc:sldChg chg="mod ord modShow">
        <pc:chgData name="Pam Glassoff" userId="2b107185-a68f-4916-9469-e101e366d7b5" providerId="ADAL" clId="{551CBA2D-F976-4136-95CE-0365FAAD3AD5}" dt="2021-05-20T19:46:02.667" v="2274"/>
        <pc:sldMkLst>
          <pc:docMk/>
          <pc:sldMk cId="2036106085" sldId="259"/>
        </pc:sldMkLst>
      </pc:sldChg>
      <pc:sldChg chg="addSp modSp mod">
        <pc:chgData name="Pam Glassoff" userId="2b107185-a68f-4916-9469-e101e366d7b5" providerId="ADAL" clId="{551CBA2D-F976-4136-95CE-0365FAAD3AD5}" dt="2021-05-24T21:13:58.290" v="2315" actId="1076"/>
        <pc:sldMkLst>
          <pc:docMk/>
          <pc:sldMk cId="2456359497" sldId="260"/>
        </pc:sldMkLst>
        <pc:spChg chg="add mod">
          <ac:chgData name="Pam Glassoff" userId="2b107185-a68f-4916-9469-e101e366d7b5" providerId="ADAL" clId="{551CBA2D-F976-4136-95CE-0365FAAD3AD5}" dt="2021-05-24T19:07:40.247" v="2313" actId="255"/>
          <ac:spMkLst>
            <pc:docMk/>
            <pc:sldMk cId="2456359497" sldId="260"/>
            <ac:spMk id="7" creationId="{06D95BE3-2ED1-4AA8-80FB-8FFCA407E050}"/>
          </ac:spMkLst>
        </pc:spChg>
        <pc:picChg chg="mod">
          <ac:chgData name="Pam Glassoff" userId="2b107185-a68f-4916-9469-e101e366d7b5" providerId="ADAL" clId="{551CBA2D-F976-4136-95CE-0365FAAD3AD5}" dt="2021-05-24T19:07:12.233" v="2307" actId="1076"/>
          <ac:picMkLst>
            <pc:docMk/>
            <pc:sldMk cId="2456359497" sldId="260"/>
            <ac:picMk id="4" creationId="{B61155DE-4C71-460F-8724-4BC8073FBC9F}"/>
          </ac:picMkLst>
        </pc:picChg>
        <pc:picChg chg="mod">
          <ac:chgData name="Pam Glassoff" userId="2b107185-a68f-4916-9469-e101e366d7b5" providerId="ADAL" clId="{551CBA2D-F976-4136-95CE-0365FAAD3AD5}" dt="2021-05-24T21:13:58.290" v="2315" actId="1076"/>
          <ac:picMkLst>
            <pc:docMk/>
            <pc:sldMk cId="2456359497" sldId="260"/>
            <ac:picMk id="6" creationId="{EFD13AF3-A62C-4390-AA92-48572826E34C}"/>
          </ac:picMkLst>
        </pc:picChg>
      </pc:sldChg>
      <pc:sldChg chg="ord">
        <pc:chgData name="Pam Glassoff" userId="2b107185-a68f-4916-9469-e101e366d7b5" providerId="ADAL" clId="{551CBA2D-F976-4136-95CE-0365FAAD3AD5}" dt="2021-05-20T23:36:26.036" v="2283"/>
        <pc:sldMkLst>
          <pc:docMk/>
          <pc:sldMk cId="1578626420" sldId="261"/>
        </pc:sldMkLst>
      </pc:sldChg>
      <pc:sldChg chg="mod ord modShow">
        <pc:chgData name="Pam Glassoff" userId="2b107185-a68f-4916-9469-e101e366d7b5" providerId="ADAL" clId="{551CBA2D-F976-4136-95CE-0365FAAD3AD5}" dt="2021-05-20T23:54:52.633" v="2295"/>
        <pc:sldMkLst>
          <pc:docMk/>
          <pc:sldMk cId="4104030214" sldId="266"/>
        </pc:sldMkLst>
      </pc:sldChg>
      <pc:sldChg chg="mod ord modShow">
        <pc:chgData name="Pam Glassoff" userId="2b107185-a68f-4916-9469-e101e366d7b5" providerId="ADAL" clId="{551CBA2D-F976-4136-95CE-0365FAAD3AD5}" dt="2021-05-20T23:55:01.769" v="2297"/>
        <pc:sldMkLst>
          <pc:docMk/>
          <pc:sldMk cId="1935784744" sldId="267"/>
        </pc:sldMkLst>
      </pc:sldChg>
      <pc:sldChg chg="mod ord modShow">
        <pc:chgData name="Pam Glassoff" userId="2b107185-a68f-4916-9469-e101e366d7b5" providerId="ADAL" clId="{551CBA2D-F976-4136-95CE-0365FAAD3AD5}" dt="2021-05-20T23:35:41.760" v="2279" actId="729"/>
        <pc:sldMkLst>
          <pc:docMk/>
          <pc:sldMk cId="950434039" sldId="296"/>
        </pc:sldMkLst>
      </pc:sldChg>
      <pc:sldChg chg="ord">
        <pc:chgData name="Pam Glassoff" userId="2b107185-a68f-4916-9469-e101e366d7b5" providerId="ADAL" clId="{551CBA2D-F976-4136-95CE-0365FAAD3AD5}" dt="2021-05-20T23:36:18.837" v="2281"/>
        <pc:sldMkLst>
          <pc:docMk/>
          <pc:sldMk cId="3045982982" sldId="310"/>
        </pc:sldMkLst>
      </pc:sldChg>
      <pc:sldChg chg="modSp mod">
        <pc:chgData name="Pam Glassoff" userId="2b107185-a68f-4916-9469-e101e366d7b5" providerId="ADAL" clId="{551CBA2D-F976-4136-95CE-0365FAAD3AD5}" dt="2021-05-21T22:06:34.296" v="2300" actId="255"/>
        <pc:sldMkLst>
          <pc:docMk/>
          <pc:sldMk cId="18931746" sldId="337"/>
        </pc:sldMkLst>
        <pc:spChg chg="mod">
          <ac:chgData name="Pam Glassoff" userId="2b107185-a68f-4916-9469-e101e366d7b5" providerId="ADAL" clId="{551CBA2D-F976-4136-95CE-0365FAAD3AD5}" dt="2021-05-21T22:06:34.296" v="2300" actId="255"/>
          <ac:spMkLst>
            <pc:docMk/>
            <pc:sldMk cId="18931746" sldId="337"/>
            <ac:spMk id="3" creationId="{E90CD0F0-5D4E-47E2-B7D6-1FE7F7277376}"/>
          </ac:spMkLst>
        </pc:spChg>
      </pc:sldChg>
      <pc:sldChg chg="mod ord modShow">
        <pc:chgData name="Pam Glassoff" userId="2b107185-a68f-4916-9469-e101e366d7b5" providerId="ADAL" clId="{551CBA2D-F976-4136-95CE-0365FAAD3AD5}" dt="2021-05-20T19:45:56.748" v="2272"/>
        <pc:sldMkLst>
          <pc:docMk/>
          <pc:sldMk cId="612285705" sldId="338"/>
        </pc:sldMkLst>
      </pc:sldChg>
      <pc:sldChg chg="ord">
        <pc:chgData name="Pam Glassoff" userId="2b107185-a68f-4916-9469-e101e366d7b5" providerId="ADAL" clId="{551CBA2D-F976-4136-95CE-0365FAAD3AD5}" dt="2021-05-20T19:45:49.591" v="2270"/>
        <pc:sldMkLst>
          <pc:docMk/>
          <pc:sldMk cId="4146619149" sldId="341"/>
        </pc:sldMkLst>
      </pc:sldChg>
      <pc:sldChg chg="addSp modSp mod ord">
        <pc:chgData name="Pam Glassoff" userId="2b107185-a68f-4916-9469-e101e366d7b5" providerId="ADAL" clId="{551CBA2D-F976-4136-95CE-0365FAAD3AD5}" dt="2021-05-24T21:49:46.730" v="2477" actId="20577"/>
        <pc:sldMkLst>
          <pc:docMk/>
          <pc:sldMk cId="3830085918" sldId="345"/>
        </pc:sldMkLst>
        <pc:spChg chg="mod">
          <ac:chgData name="Pam Glassoff" userId="2b107185-a68f-4916-9469-e101e366d7b5" providerId="ADAL" clId="{551CBA2D-F976-4136-95CE-0365FAAD3AD5}" dt="2021-05-24T21:49:46.730" v="2477" actId="20577"/>
          <ac:spMkLst>
            <pc:docMk/>
            <pc:sldMk cId="3830085918" sldId="345"/>
            <ac:spMk id="2" creationId="{8C207528-15F8-4851-87C3-BEDBF43DB851}"/>
          </ac:spMkLst>
        </pc:spChg>
        <pc:picChg chg="add mod">
          <ac:chgData name="Pam Glassoff" userId="2b107185-a68f-4916-9469-e101e366d7b5" providerId="ADAL" clId="{551CBA2D-F976-4136-95CE-0365FAAD3AD5}" dt="2021-05-24T21:49:38.514" v="2474" actId="1076"/>
          <ac:picMkLst>
            <pc:docMk/>
            <pc:sldMk cId="3830085918" sldId="345"/>
            <ac:picMk id="3" creationId="{E9ECC3F0-E185-4DCB-A827-4DA49E036053}"/>
          </ac:picMkLst>
        </pc:picChg>
      </pc:sldChg>
      <pc:sldChg chg="addSp modSp new mod ord">
        <pc:chgData name="Pam Glassoff" userId="2b107185-a68f-4916-9469-e101e366d7b5" providerId="ADAL" clId="{551CBA2D-F976-4136-95CE-0365FAAD3AD5}" dt="2021-05-24T22:35:40.383" v="2669" actId="255"/>
        <pc:sldMkLst>
          <pc:docMk/>
          <pc:sldMk cId="829499668" sldId="346"/>
        </pc:sldMkLst>
        <pc:spChg chg="mod">
          <ac:chgData name="Pam Glassoff" userId="2b107185-a68f-4916-9469-e101e366d7b5" providerId="ADAL" clId="{551CBA2D-F976-4136-95CE-0365FAAD3AD5}" dt="2021-05-24T22:31:39.501" v="2617" actId="255"/>
          <ac:spMkLst>
            <pc:docMk/>
            <pc:sldMk cId="829499668" sldId="346"/>
            <ac:spMk id="2" creationId="{8CD55DFD-EA8D-4F8F-AE3F-BB33DE248474}"/>
          </ac:spMkLst>
        </pc:spChg>
        <pc:spChg chg="add mod">
          <ac:chgData name="Pam Glassoff" userId="2b107185-a68f-4916-9469-e101e366d7b5" providerId="ADAL" clId="{551CBA2D-F976-4136-95CE-0365FAAD3AD5}" dt="2021-05-24T22:35:40.383" v="2669" actId="255"/>
          <ac:spMkLst>
            <pc:docMk/>
            <pc:sldMk cId="829499668" sldId="346"/>
            <ac:spMk id="3" creationId="{197C2694-8F6D-4F4F-9CAF-FAA287C93C11}"/>
          </ac:spMkLst>
        </pc:spChg>
        <pc:picChg chg="add mod">
          <ac:chgData name="Pam Glassoff" userId="2b107185-a68f-4916-9469-e101e366d7b5" providerId="ADAL" clId="{551CBA2D-F976-4136-95CE-0365FAAD3AD5}" dt="2021-05-20T19:17:50.730" v="1370" actId="1076"/>
          <ac:picMkLst>
            <pc:docMk/>
            <pc:sldMk cId="829499668" sldId="346"/>
            <ac:picMk id="4" creationId="{BA61A4B1-40DF-4A46-A10C-C0F161DC967E}"/>
          </ac:picMkLst>
        </pc:picChg>
      </pc:sldChg>
      <pc:sldChg chg="addSp delSp modSp new mod">
        <pc:chgData name="Pam Glassoff" userId="2b107185-a68f-4916-9469-e101e366d7b5" providerId="ADAL" clId="{551CBA2D-F976-4136-95CE-0365FAAD3AD5}" dt="2021-05-24T22:42:10.901" v="2699" actId="20577"/>
        <pc:sldMkLst>
          <pc:docMk/>
          <pc:sldMk cId="2467091808" sldId="347"/>
        </pc:sldMkLst>
        <pc:spChg chg="mod">
          <ac:chgData name="Pam Glassoff" userId="2b107185-a68f-4916-9469-e101e366d7b5" providerId="ADAL" clId="{551CBA2D-F976-4136-95CE-0365FAAD3AD5}" dt="2021-05-24T22:38:58.264" v="2684" actId="27636"/>
          <ac:spMkLst>
            <pc:docMk/>
            <pc:sldMk cId="2467091808" sldId="347"/>
            <ac:spMk id="2" creationId="{BBCEF419-BA8C-4DEF-9C16-1691CD18D38E}"/>
          </ac:spMkLst>
        </pc:spChg>
        <pc:spChg chg="add mod">
          <ac:chgData name="Pam Glassoff" userId="2b107185-a68f-4916-9469-e101e366d7b5" providerId="ADAL" clId="{551CBA2D-F976-4136-95CE-0365FAAD3AD5}" dt="2021-05-24T22:42:10.901" v="2699" actId="20577"/>
          <ac:spMkLst>
            <pc:docMk/>
            <pc:sldMk cId="2467091808" sldId="347"/>
            <ac:spMk id="3" creationId="{766F7D8D-04F7-4B01-82A5-6A3495978F78}"/>
          </ac:spMkLst>
        </pc:spChg>
        <pc:picChg chg="add mod">
          <ac:chgData name="Pam Glassoff" userId="2b107185-a68f-4916-9469-e101e366d7b5" providerId="ADAL" clId="{551CBA2D-F976-4136-95CE-0365FAAD3AD5}" dt="2021-05-20T19:17:46.082" v="1369" actId="1076"/>
          <ac:picMkLst>
            <pc:docMk/>
            <pc:sldMk cId="2467091808" sldId="347"/>
            <ac:picMk id="4" creationId="{BF156027-F7AA-4A0B-BB38-16C6E5198E7B}"/>
          </ac:picMkLst>
        </pc:picChg>
        <pc:picChg chg="add del">
          <ac:chgData name="Pam Glassoff" userId="2b107185-a68f-4916-9469-e101e366d7b5" providerId="ADAL" clId="{551CBA2D-F976-4136-95CE-0365FAAD3AD5}" dt="2021-05-24T22:33:43.411" v="2654" actId="22"/>
          <ac:picMkLst>
            <pc:docMk/>
            <pc:sldMk cId="2467091808" sldId="347"/>
            <ac:picMk id="6" creationId="{5AC65FAA-061A-4C90-BA17-165F72E92CC5}"/>
          </ac:picMkLst>
        </pc:picChg>
      </pc:sldChg>
      <pc:sldChg chg="new del">
        <pc:chgData name="Pam Glassoff" userId="2b107185-a68f-4916-9469-e101e366d7b5" providerId="ADAL" clId="{551CBA2D-F976-4136-95CE-0365FAAD3AD5}" dt="2021-05-24T19:06:03.828" v="2303" actId="2696"/>
        <pc:sldMkLst>
          <pc:docMk/>
          <pc:sldMk cId="2296465518" sldId="348"/>
        </pc:sldMkLst>
      </pc:sldChg>
      <pc:sldChg chg="modSp add mod ord">
        <pc:chgData name="Pam Glassoff" userId="2b107185-a68f-4916-9469-e101e366d7b5" providerId="ADAL" clId="{551CBA2D-F976-4136-95CE-0365FAAD3AD5}" dt="2021-05-24T21:44:48.259" v="2466" actId="20577"/>
        <pc:sldMkLst>
          <pc:docMk/>
          <pc:sldMk cId="1206620713" sldId="349"/>
        </pc:sldMkLst>
        <pc:spChg chg="mod">
          <ac:chgData name="Pam Glassoff" userId="2b107185-a68f-4916-9469-e101e366d7b5" providerId="ADAL" clId="{551CBA2D-F976-4136-95CE-0365FAAD3AD5}" dt="2021-05-24T21:44:48.259" v="2466" actId="20577"/>
          <ac:spMkLst>
            <pc:docMk/>
            <pc:sldMk cId="1206620713" sldId="349"/>
            <ac:spMk id="3" creationId="{F389228F-380C-4CF8-BF70-6D38BA61E6D4}"/>
          </ac:spMkLst>
        </pc:spChg>
      </pc:sldChg>
      <pc:sldChg chg="new del">
        <pc:chgData name="Pam Glassoff" userId="2b107185-a68f-4916-9469-e101e366d7b5" providerId="ADAL" clId="{551CBA2D-F976-4136-95CE-0365FAAD3AD5}" dt="2021-05-24T21:49:25.995" v="2470" actId="2696"/>
        <pc:sldMkLst>
          <pc:docMk/>
          <pc:sldMk cId="2177194438" sldId="350"/>
        </pc:sldMkLst>
      </pc:sldChg>
      <pc:sldChg chg="modSp add mod ord">
        <pc:chgData name="Pam Glassoff" userId="2b107185-a68f-4916-9469-e101e366d7b5" providerId="ADAL" clId="{551CBA2D-F976-4136-95CE-0365FAAD3AD5}" dt="2021-05-25T04:33:31.019" v="2785"/>
        <pc:sldMkLst>
          <pc:docMk/>
          <pc:sldMk cId="2658537819" sldId="351"/>
        </pc:sldMkLst>
        <pc:spChg chg="mod">
          <ac:chgData name="Pam Glassoff" userId="2b107185-a68f-4916-9469-e101e366d7b5" providerId="ADAL" clId="{551CBA2D-F976-4136-95CE-0365FAAD3AD5}" dt="2021-05-24T22:44:38.447" v="2783" actId="14100"/>
          <ac:spMkLst>
            <pc:docMk/>
            <pc:sldMk cId="2658537819" sldId="351"/>
            <ac:spMk id="2" creationId="{B1A86961-AD13-456A-8DE6-E697BD396AA6}"/>
          </ac:spMkLst>
        </pc:spChg>
      </pc:sldChg>
      <pc:sldChg chg="addSp modSp new mod">
        <pc:chgData name="Pam Glassoff" userId="2b107185-a68f-4916-9469-e101e366d7b5" providerId="ADAL" clId="{551CBA2D-F976-4136-95CE-0365FAAD3AD5}" dt="2021-05-24T22:41:16.278" v="2688" actId="20577"/>
        <pc:sldMkLst>
          <pc:docMk/>
          <pc:sldMk cId="4288010969" sldId="352"/>
        </pc:sldMkLst>
        <pc:spChg chg="add mod">
          <ac:chgData name="Pam Glassoff" userId="2b107185-a68f-4916-9469-e101e366d7b5" providerId="ADAL" clId="{551CBA2D-F976-4136-95CE-0365FAAD3AD5}" dt="2021-05-24T22:41:16.278" v="2688" actId="20577"/>
          <ac:spMkLst>
            <pc:docMk/>
            <pc:sldMk cId="4288010969" sldId="352"/>
            <ac:spMk id="3" creationId="{8A591F21-BAB7-4CE3-8EAC-A487729B0740}"/>
          </ac:spMkLst>
        </pc:spChg>
        <pc:spChg chg="add mod">
          <ac:chgData name="Pam Glassoff" userId="2b107185-a68f-4916-9469-e101e366d7b5" providerId="ADAL" clId="{551CBA2D-F976-4136-95CE-0365FAAD3AD5}" dt="2021-05-24T22:36:08.101" v="2671" actId="255"/>
          <ac:spMkLst>
            <pc:docMk/>
            <pc:sldMk cId="4288010969" sldId="352"/>
            <ac:spMk id="4" creationId="{1B3EB793-43A8-47F4-90C6-B663960D6CFA}"/>
          </ac:spMkLst>
        </pc:spChg>
        <pc:picChg chg="add mod">
          <ac:chgData name="Pam Glassoff" userId="2b107185-a68f-4916-9469-e101e366d7b5" providerId="ADAL" clId="{551CBA2D-F976-4136-95CE-0365FAAD3AD5}" dt="2021-05-24T22:36:54.480" v="2675" actId="1076"/>
          <ac:picMkLst>
            <pc:docMk/>
            <pc:sldMk cId="4288010969" sldId="352"/>
            <ac:picMk id="5" creationId="{A5A75974-1757-412F-87D5-19640DBC050A}"/>
          </ac:picMkLst>
        </pc:picChg>
      </pc:sldChg>
      <pc:sldChg chg="addSp modSp new mod">
        <pc:chgData name="Pam Glassoff" userId="2b107185-a68f-4916-9469-e101e366d7b5" providerId="ADAL" clId="{551CBA2D-F976-4136-95CE-0365FAAD3AD5}" dt="2021-05-24T22:44:02.413" v="2782" actId="1076"/>
        <pc:sldMkLst>
          <pc:docMk/>
          <pc:sldMk cId="1611217988" sldId="353"/>
        </pc:sldMkLst>
        <pc:spChg chg="add mod">
          <ac:chgData name="Pam Glassoff" userId="2b107185-a68f-4916-9469-e101e366d7b5" providerId="ADAL" clId="{551CBA2D-F976-4136-95CE-0365FAAD3AD5}" dt="2021-05-24T22:44:02.413" v="2782" actId="1076"/>
          <ac:spMkLst>
            <pc:docMk/>
            <pc:sldMk cId="1611217988" sldId="353"/>
            <ac:spMk id="3" creationId="{AB190969-CA31-45F9-9407-D183BDDB92F3}"/>
          </ac:spMkLst>
        </pc:spChg>
        <pc:picChg chg="add mod">
          <ac:chgData name="Pam Glassoff" userId="2b107185-a68f-4916-9469-e101e366d7b5" providerId="ADAL" clId="{551CBA2D-F976-4136-95CE-0365FAAD3AD5}" dt="2021-05-24T22:39:34.978" v="2687"/>
          <ac:picMkLst>
            <pc:docMk/>
            <pc:sldMk cId="1611217988" sldId="353"/>
            <ac:picMk id="4" creationId="{CD263EB1-4B8E-4167-96F2-C83C527CA04A}"/>
          </ac:picMkLst>
        </pc:picChg>
      </pc:sldChg>
      <pc:sldChg chg="addSp modSp new mod ord">
        <pc:chgData name="Pam Glassoff" userId="2b107185-a68f-4916-9469-e101e366d7b5" providerId="ADAL" clId="{551CBA2D-F976-4136-95CE-0365FAAD3AD5}" dt="2021-05-25T17:31:07.189" v="2837" actId="20577"/>
        <pc:sldMkLst>
          <pc:docMk/>
          <pc:sldMk cId="1510291836" sldId="354"/>
        </pc:sldMkLst>
        <pc:spChg chg="mod">
          <ac:chgData name="Pam Glassoff" userId="2b107185-a68f-4916-9469-e101e366d7b5" providerId="ADAL" clId="{551CBA2D-F976-4136-95CE-0365FAAD3AD5}" dt="2021-05-25T16:51:04.704" v="2828" actId="1076"/>
          <ac:spMkLst>
            <pc:docMk/>
            <pc:sldMk cId="1510291836" sldId="354"/>
            <ac:spMk id="2" creationId="{BA68A221-9BEA-4882-BB08-11805A19EB78}"/>
          </ac:spMkLst>
        </pc:spChg>
        <pc:spChg chg="add mod">
          <ac:chgData name="Pam Glassoff" userId="2b107185-a68f-4916-9469-e101e366d7b5" providerId="ADAL" clId="{551CBA2D-F976-4136-95CE-0365FAAD3AD5}" dt="2021-05-25T17:31:07.189" v="2837" actId="20577"/>
          <ac:spMkLst>
            <pc:docMk/>
            <pc:sldMk cId="1510291836" sldId="354"/>
            <ac:spMk id="4" creationId="{50B8EA09-D965-4284-9255-C4A8B50650CB}"/>
          </ac:spMkLst>
        </pc:spChg>
        <pc:picChg chg="add mod">
          <ac:chgData name="Pam Glassoff" userId="2b107185-a68f-4916-9469-e101e366d7b5" providerId="ADAL" clId="{551CBA2D-F976-4136-95CE-0365FAAD3AD5}" dt="2021-05-25T16:51:12.804" v="2829" actId="1076"/>
          <ac:picMkLst>
            <pc:docMk/>
            <pc:sldMk cId="1510291836" sldId="354"/>
            <ac:picMk id="5" creationId="{6BA1A65F-DDE7-42BA-B14A-0D0C6775CFCB}"/>
          </ac:picMkLst>
        </pc:picChg>
      </pc:sldChg>
      <pc:sldChg chg="new del ord">
        <pc:chgData name="Pam Glassoff" userId="2b107185-a68f-4916-9469-e101e366d7b5" providerId="ADAL" clId="{551CBA2D-F976-4136-95CE-0365FAAD3AD5}" dt="2021-05-25T23:48:11.190" v="2843" actId="2696"/>
        <pc:sldMkLst>
          <pc:docMk/>
          <pc:sldMk cId="1326124522" sldId="355"/>
        </pc:sldMkLst>
      </pc:sldChg>
      <pc:sldChg chg="add ord">
        <pc:chgData name="Pam Glassoff" userId="2b107185-a68f-4916-9469-e101e366d7b5" providerId="ADAL" clId="{551CBA2D-F976-4136-95CE-0365FAAD3AD5}" dt="2021-05-26T00:33:30.057" v="2845"/>
        <pc:sldMkLst>
          <pc:docMk/>
          <pc:sldMk cId="3684817162" sldId="356"/>
        </pc:sldMkLst>
      </pc:sldChg>
      <pc:sldChg chg="add">
        <pc:chgData name="Pam Glassoff" userId="2b107185-a68f-4916-9469-e101e366d7b5" providerId="ADAL" clId="{551CBA2D-F976-4136-95CE-0365FAAD3AD5}" dt="2021-05-25T23:48:07.112" v="2842"/>
        <pc:sldMkLst>
          <pc:docMk/>
          <pc:sldMk cId="3597041004" sldId="3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6" tIns="46588" rIns="93176" bIns="46588" rtlCol="0"/>
          <a:lstStyle>
            <a:lvl1pPr algn="r">
              <a:defRPr sz="1200"/>
            </a:lvl1pPr>
          </a:lstStyle>
          <a:p>
            <a:fld id="{01AAA01B-0402-40C8-A6F6-E00461F478D5}" type="datetimeFigureOut">
              <a:rPr lang="en-US" smtClean="0"/>
              <a:t>5/25/2021</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76" tIns="46588" rIns="93176" bIns="46588" rtlCol="0" anchor="b"/>
          <a:lstStyle>
            <a:lvl1pPr algn="r">
              <a:defRPr sz="1200"/>
            </a:lvl1pPr>
          </a:lstStyle>
          <a:p>
            <a:fld id="{36C115F4-3F1D-43B6-9B74-52BBB228463D}" type="slidenum">
              <a:rPr lang="en-US" smtClean="0"/>
              <a:t>‹#›</a:t>
            </a:fld>
            <a:endParaRPr lang="en-US" dirty="0"/>
          </a:p>
        </p:txBody>
      </p:sp>
    </p:spTree>
    <p:extLst>
      <p:ext uri="{BB962C8B-B14F-4D97-AF65-F5344CB8AC3E}">
        <p14:creationId xmlns:p14="http://schemas.microsoft.com/office/powerpoint/2010/main" val="408008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C094D5B1-37A4-41C4-A8DD-A9B7191005DF}" type="datetimeFigureOut">
              <a:rPr lang="en-US" smtClean="0"/>
              <a:t>5/25/2021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73C48301-EE00-439C-87F5-6EA4C3FDA53B}" type="slidenum">
              <a:rPr lang="en-US" smtClean="0"/>
              <a:t>‹#›</a:t>
            </a:fld>
            <a:endParaRPr lang="en-US" dirty="0"/>
          </a:p>
        </p:txBody>
      </p:sp>
    </p:spTree>
    <p:extLst>
      <p:ext uri="{BB962C8B-B14F-4D97-AF65-F5344CB8AC3E}">
        <p14:creationId xmlns:p14="http://schemas.microsoft.com/office/powerpoint/2010/main" val="224464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My name is Pam Glassoff</a:t>
            </a:r>
          </a:p>
          <a:p>
            <a:r>
              <a:rPr lang="en-US" sz="1200" kern="1200" dirty="0">
                <a:solidFill>
                  <a:schemeClr val="tx1"/>
                </a:solidFill>
                <a:effectLst/>
                <a:latin typeface="+mn-lt"/>
                <a:ea typeface="+mn-ea"/>
                <a:cs typeface="+mn-cs"/>
              </a:rPr>
              <a:t>I have worked as a housing specialist for 22 years promoting housing programs and educating landlords on how they can participate and still protect their bottom line. Currently, I work for 2-1-1 Alameda County as Housing Coordinator and maintain the housing database of 75,000 units.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C48301-EE00-439C-87F5-6EA4C3FDA53B}" type="slidenum">
              <a:rPr lang="en-US" smtClean="0"/>
              <a:t>1</a:t>
            </a:fld>
            <a:endParaRPr lang="en-US" dirty="0"/>
          </a:p>
        </p:txBody>
      </p:sp>
    </p:spTree>
    <p:extLst>
      <p:ext uri="{BB962C8B-B14F-4D97-AF65-F5344CB8AC3E}">
        <p14:creationId xmlns:p14="http://schemas.microsoft.com/office/powerpoint/2010/main" val="198246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to list your property with 2-1-1.  Use our website and  </a:t>
            </a:r>
          </a:p>
        </p:txBody>
      </p:sp>
      <p:sp>
        <p:nvSpPr>
          <p:cNvPr id="4" name="Slide Number Placeholder 3"/>
          <p:cNvSpPr>
            <a:spLocks noGrp="1"/>
          </p:cNvSpPr>
          <p:nvPr>
            <p:ph type="sldNum" sz="quarter" idx="10"/>
          </p:nvPr>
        </p:nvSpPr>
        <p:spPr/>
        <p:txBody>
          <a:bodyPr/>
          <a:lstStyle/>
          <a:p>
            <a:fld id="{73C48301-EE00-439C-87F5-6EA4C3FDA53B}" type="slidenum">
              <a:rPr lang="en-US" smtClean="0"/>
              <a:t>12</a:t>
            </a:fld>
            <a:endParaRPr lang="en-US" dirty="0"/>
          </a:p>
        </p:txBody>
      </p:sp>
    </p:spTree>
    <p:extLst>
      <p:ext uri="{BB962C8B-B14F-4D97-AF65-F5344CB8AC3E}">
        <p14:creationId xmlns:p14="http://schemas.microsoft.com/office/powerpoint/2010/main" val="2620909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tenants can call 2-1-1- and get referrals to services that will help them remain stable through tough times.</a:t>
            </a:r>
          </a:p>
        </p:txBody>
      </p:sp>
      <p:sp>
        <p:nvSpPr>
          <p:cNvPr id="4" name="Slide Number Placeholder 3"/>
          <p:cNvSpPr>
            <a:spLocks noGrp="1"/>
          </p:cNvSpPr>
          <p:nvPr>
            <p:ph type="sldNum" sz="quarter" idx="10"/>
          </p:nvPr>
        </p:nvSpPr>
        <p:spPr/>
        <p:txBody>
          <a:bodyPr/>
          <a:lstStyle/>
          <a:p>
            <a:fld id="{73C48301-EE00-439C-87F5-6EA4C3FDA53B}" type="slidenum">
              <a:rPr lang="en-US" smtClean="0"/>
              <a:t>15</a:t>
            </a:fld>
            <a:endParaRPr lang="en-US" dirty="0"/>
          </a:p>
        </p:txBody>
      </p:sp>
    </p:spTree>
    <p:extLst>
      <p:ext uri="{BB962C8B-B14F-4D97-AF65-F5344CB8AC3E}">
        <p14:creationId xmlns:p14="http://schemas.microsoft.com/office/powerpoint/2010/main" val="189727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8301-EE00-439C-87F5-6EA4C3FDA53B}" type="slidenum">
              <a:rPr lang="en-US" smtClean="0"/>
              <a:t>20</a:t>
            </a:fld>
            <a:endParaRPr lang="en-US" dirty="0"/>
          </a:p>
        </p:txBody>
      </p:sp>
    </p:spTree>
    <p:extLst>
      <p:ext uri="{BB962C8B-B14F-4D97-AF65-F5344CB8AC3E}">
        <p14:creationId xmlns:p14="http://schemas.microsoft.com/office/powerpoint/2010/main" val="27572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to list your property with 2-1-1.  Use our website and  </a:t>
            </a:r>
          </a:p>
        </p:txBody>
      </p:sp>
      <p:sp>
        <p:nvSpPr>
          <p:cNvPr id="4" name="Slide Number Placeholder 3"/>
          <p:cNvSpPr>
            <a:spLocks noGrp="1"/>
          </p:cNvSpPr>
          <p:nvPr>
            <p:ph type="sldNum" sz="quarter" idx="10"/>
          </p:nvPr>
        </p:nvSpPr>
        <p:spPr/>
        <p:txBody>
          <a:bodyPr/>
          <a:lstStyle/>
          <a:p>
            <a:fld id="{73C48301-EE00-439C-87F5-6EA4C3FDA53B}" type="slidenum">
              <a:rPr lang="en-US" smtClean="0"/>
              <a:t>26</a:t>
            </a:fld>
            <a:endParaRPr lang="en-US" dirty="0"/>
          </a:p>
        </p:txBody>
      </p:sp>
    </p:spTree>
    <p:extLst>
      <p:ext uri="{BB962C8B-B14F-4D97-AF65-F5344CB8AC3E}">
        <p14:creationId xmlns:p14="http://schemas.microsoft.com/office/powerpoint/2010/main" val="262090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Testimonials</a:t>
            </a:r>
          </a:p>
        </p:txBody>
      </p:sp>
      <p:sp>
        <p:nvSpPr>
          <p:cNvPr id="4" name="Slide Number Placeholder 3"/>
          <p:cNvSpPr>
            <a:spLocks noGrp="1"/>
          </p:cNvSpPr>
          <p:nvPr>
            <p:ph type="sldNum" sz="quarter" idx="10"/>
          </p:nvPr>
        </p:nvSpPr>
        <p:spPr/>
        <p:txBody>
          <a:bodyPr/>
          <a:lstStyle/>
          <a:p>
            <a:fld id="{73C48301-EE00-439C-87F5-6EA4C3FDA53B}" type="slidenum">
              <a:rPr lang="en-US" smtClean="0"/>
              <a:t>27</a:t>
            </a:fld>
            <a:endParaRPr lang="en-US" dirty="0"/>
          </a:p>
        </p:txBody>
      </p:sp>
    </p:spTree>
    <p:extLst>
      <p:ext uri="{BB962C8B-B14F-4D97-AF65-F5344CB8AC3E}">
        <p14:creationId xmlns:p14="http://schemas.microsoft.com/office/powerpoint/2010/main" val="213897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2-1-1 our service database lists some services available to landlord who qualify by income level.  I brought a few brochures explains a home repair grants for Alameda County.   </a:t>
            </a:r>
          </a:p>
        </p:txBody>
      </p:sp>
      <p:sp>
        <p:nvSpPr>
          <p:cNvPr id="4" name="Slide Number Placeholder 3"/>
          <p:cNvSpPr>
            <a:spLocks noGrp="1"/>
          </p:cNvSpPr>
          <p:nvPr>
            <p:ph type="sldNum" sz="quarter" idx="10"/>
          </p:nvPr>
        </p:nvSpPr>
        <p:spPr/>
        <p:txBody>
          <a:bodyPr/>
          <a:lstStyle/>
          <a:p>
            <a:fld id="{73C48301-EE00-439C-87F5-6EA4C3FDA53B}" type="slidenum">
              <a:rPr lang="en-US" smtClean="0"/>
              <a:t>28</a:t>
            </a:fld>
            <a:endParaRPr lang="en-US" dirty="0"/>
          </a:p>
        </p:txBody>
      </p:sp>
    </p:spTree>
    <p:extLst>
      <p:ext uri="{BB962C8B-B14F-4D97-AF65-F5344CB8AC3E}">
        <p14:creationId xmlns:p14="http://schemas.microsoft.com/office/powerpoint/2010/main" val="46490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Alameda County has many services which required a directory or road map to find.  For example: I need childcare, I’m not sure who you can call, we don’t serve your county, We only do senior care, I’ll try and transfer you to an agency that can help you, I don’t know, please hold,</a:t>
            </a:r>
          </a:p>
          <a:p>
            <a:r>
              <a:rPr lang="en-US" dirty="0"/>
              <a:t>Why did you call us, We can’t help with that.</a:t>
            </a:r>
          </a:p>
          <a:p>
            <a:endParaRPr lang="en-US" dirty="0"/>
          </a:p>
        </p:txBody>
      </p:sp>
      <p:sp>
        <p:nvSpPr>
          <p:cNvPr id="4" name="Slide Number Placeholder 3"/>
          <p:cNvSpPr>
            <a:spLocks noGrp="1"/>
          </p:cNvSpPr>
          <p:nvPr>
            <p:ph type="sldNum" sz="quarter" idx="10"/>
          </p:nvPr>
        </p:nvSpPr>
        <p:spPr/>
        <p:txBody>
          <a:bodyPr/>
          <a:lstStyle/>
          <a:p>
            <a:fld id="{73C48301-EE00-439C-87F5-6EA4C3FDA53B}" type="slidenum">
              <a:rPr lang="en-US" smtClean="0"/>
              <a:t>29</a:t>
            </a:fld>
            <a:endParaRPr lang="en-US" dirty="0"/>
          </a:p>
        </p:txBody>
      </p:sp>
    </p:spTree>
    <p:extLst>
      <p:ext uri="{BB962C8B-B14F-4D97-AF65-F5344CB8AC3E}">
        <p14:creationId xmlns:p14="http://schemas.microsoft.com/office/powerpoint/2010/main" val="193268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is our county directory and road map to local services.  Providing hours of operation, eligibility, area served, bus stops near by and how to apply.  It also has housing vacancies that accept programs or are affordable.  This makes it possible to find resources.</a:t>
            </a:r>
          </a:p>
        </p:txBody>
      </p:sp>
      <p:sp>
        <p:nvSpPr>
          <p:cNvPr id="4" name="Slide Number Placeholder 3"/>
          <p:cNvSpPr>
            <a:spLocks noGrp="1"/>
          </p:cNvSpPr>
          <p:nvPr>
            <p:ph type="sldNum" sz="quarter" idx="10"/>
          </p:nvPr>
        </p:nvSpPr>
        <p:spPr/>
        <p:txBody>
          <a:bodyPr/>
          <a:lstStyle/>
          <a:p>
            <a:fld id="{73C48301-EE00-439C-87F5-6EA4C3FDA53B}" type="slidenum">
              <a:rPr lang="en-US" smtClean="0"/>
              <a:t>30</a:t>
            </a:fld>
            <a:endParaRPr lang="en-US" dirty="0"/>
          </a:p>
        </p:txBody>
      </p:sp>
    </p:spTree>
    <p:extLst>
      <p:ext uri="{BB962C8B-B14F-4D97-AF65-F5344CB8AC3E}">
        <p14:creationId xmlns:p14="http://schemas.microsoft.com/office/powerpoint/2010/main" val="2498501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2-1-1 has received nearly 1 million calls since 2007.  Providing 1.6 million health, housing and service referrals to callers</a:t>
            </a:r>
          </a:p>
        </p:txBody>
      </p:sp>
      <p:sp>
        <p:nvSpPr>
          <p:cNvPr id="4" name="Slide Number Placeholder 3"/>
          <p:cNvSpPr>
            <a:spLocks noGrp="1"/>
          </p:cNvSpPr>
          <p:nvPr>
            <p:ph type="sldNum" sz="quarter" idx="10"/>
          </p:nvPr>
        </p:nvSpPr>
        <p:spPr/>
        <p:txBody>
          <a:bodyPr/>
          <a:lstStyle/>
          <a:p>
            <a:fld id="{73C48301-EE00-439C-87F5-6EA4C3FDA53B}" type="slidenum">
              <a:rPr lang="en-US" smtClean="0"/>
              <a:t>31</a:t>
            </a:fld>
            <a:endParaRPr lang="en-US" dirty="0"/>
          </a:p>
        </p:txBody>
      </p:sp>
    </p:spTree>
    <p:extLst>
      <p:ext uri="{BB962C8B-B14F-4D97-AF65-F5344CB8AC3E}">
        <p14:creationId xmlns:p14="http://schemas.microsoft.com/office/powerpoint/2010/main" val="2404682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applicants?  How can 2-1-1 help you, the landlord?  2-1-1 can provde yu with any realsn.</a:t>
            </a:r>
          </a:p>
        </p:txBody>
      </p:sp>
      <p:sp>
        <p:nvSpPr>
          <p:cNvPr id="4" name="Slide Number Placeholder 3"/>
          <p:cNvSpPr>
            <a:spLocks noGrp="1"/>
          </p:cNvSpPr>
          <p:nvPr>
            <p:ph type="sldNum" sz="quarter" idx="10"/>
          </p:nvPr>
        </p:nvSpPr>
        <p:spPr/>
        <p:txBody>
          <a:bodyPr/>
          <a:lstStyle/>
          <a:p>
            <a:fld id="{73C48301-EE00-439C-87F5-6EA4C3FDA53B}" type="slidenum">
              <a:rPr lang="en-US" smtClean="0"/>
              <a:t>32</a:t>
            </a:fld>
            <a:endParaRPr lang="en-US" dirty="0"/>
          </a:p>
        </p:txBody>
      </p:sp>
    </p:spTree>
    <p:extLst>
      <p:ext uri="{BB962C8B-B14F-4D97-AF65-F5344CB8AC3E}">
        <p14:creationId xmlns:p14="http://schemas.microsoft.com/office/powerpoint/2010/main" val="421237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many of you have heard or know of 2-1-1?</a:t>
            </a:r>
          </a:p>
          <a:p>
            <a:r>
              <a:rPr lang="en-US" dirty="0"/>
              <a:t>How many have used or know someone who have used 2-1-1?</a:t>
            </a:r>
          </a:p>
          <a:p>
            <a:endParaRPr lang="en-US" dirty="0"/>
          </a:p>
          <a:p>
            <a:r>
              <a:rPr lang="en-US" dirty="0"/>
              <a:t>Today I will be sharing with you information about 211 and how it provides advertising and exposure to those with housing vouchers and programs who are in the market for a rental.</a:t>
            </a:r>
          </a:p>
          <a:p>
            <a:endParaRPr lang="en-US" dirty="0"/>
          </a:p>
        </p:txBody>
      </p:sp>
      <p:sp>
        <p:nvSpPr>
          <p:cNvPr id="4" name="Slide Number Placeholder 3"/>
          <p:cNvSpPr>
            <a:spLocks noGrp="1"/>
          </p:cNvSpPr>
          <p:nvPr>
            <p:ph type="sldNum" sz="quarter" idx="10"/>
          </p:nvPr>
        </p:nvSpPr>
        <p:spPr/>
        <p:txBody>
          <a:bodyPr/>
          <a:lstStyle/>
          <a:p>
            <a:fld id="{73C48301-EE00-439C-87F5-6EA4C3FDA53B}" type="slidenum">
              <a:rPr lang="en-US" smtClean="0"/>
              <a:t>2</a:t>
            </a:fld>
            <a:endParaRPr lang="en-US" dirty="0"/>
          </a:p>
        </p:txBody>
      </p:sp>
    </p:spTree>
    <p:extLst>
      <p:ext uri="{BB962C8B-B14F-4D97-AF65-F5344CB8AC3E}">
        <p14:creationId xmlns:p14="http://schemas.microsoft.com/office/powerpoint/2010/main" val="1513780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concern among many landlords when they advertise Section 8 units is too many applications!</a:t>
            </a:r>
          </a:p>
        </p:txBody>
      </p:sp>
      <p:sp>
        <p:nvSpPr>
          <p:cNvPr id="4" name="Slide Number Placeholder 3"/>
          <p:cNvSpPr>
            <a:spLocks noGrp="1"/>
          </p:cNvSpPr>
          <p:nvPr>
            <p:ph type="sldNum" sz="quarter" idx="10"/>
          </p:nvPr>
        </p:nvSpPr>
        <p:spPr/>
        <p:txBody>
          <a:bodyPr/>
          <a:lstStyle/>
          <a:p>
            <a:fld id="{73C48301-EE00-439C-87F5-6EA4C3FDA53B}" type="slidenum">
              <a:rPr lang="en-US" smtClean="0"/>
              <a:t>33</a:t>
            </a:fld>
            <a:endParaRPr lang="en-US" dirty="0"/>
          </a:p>
        </p:txBody>
      </p:sp>
    </p:spTree>
    <p:extLst>
      <p:ext uri="{BB962C8B-B14F-4D97-AF65-F5344CB8AC3E}">
        <p14:creationId xmlns:p14="http://schemas.microsoft.com/office/powerpoint/2010/main" val="166094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2-1-1 get fewer applicants more qualified applicants.   We do not do credit checks and callers are self-reporting their situations and we do not verify the information.</a:t>
            </a:r>
          </a:p>
        </p:txBody>
      </p:sp>
      <p:sp>
        <p:nvSpPr>
          <p:cNvPr id="4" name="Slide Number Placeholder 3"/>
          <p:cNvSpPr>
            <a:spLocks noGrp="1"/>
          </p:cNvSpPr>
          <p:nvPr>
            <p:ph type="sldNum" sz="quarter" idx="10"/>
          </p:nvPr>
        </p:nvSpPr>
        <p:spPr/>
        <p:txBody>
          <a:bodyPr/>
          <a:lstStyle/>
          <a:p>
            <a:fld id="{73C48301-EE00-439C-87F5-6EA4C3FDA53B}" type="slidenum">
              <a:rPr lang="en-US" smtClean="0"/>
              <a:t>34</a:t>
            </a:fld>
            <a:endParaRPr lang="en-US" dirty="0"/>
          </a:p>
        </p:txBody>
      </p:sp>
    </p:spTree>
    <p:extLst>
      <p:ext uri="{BB962C8B-B14F-4D97-AF65-F5344CB8AC3E}">
        <p14:creationId xmlns:p14="http://schemas.microsoft.com/office/powerpoint/2010/main" val="1514985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2-1-1 pre-screens the applicants for you on a few of your requirements.  We do not do credit checks.</a:t>
            </a:r>
          </a:p>
        </p:txBody>
      </p:sp>
      <p:sp>
        <p:nvSpPr>
          <p:cNvPr id="4" name="Slide Number Placeholder 3"/>
          <p:cNvSpPr>
            <a:spLocks noGrp="1"/>
          </p:cNvSpPr>
          <p:nvPr>
            <p:ph type="sldNum" sz="quarter" idx="10"/>
          </p:nvPr>
        </p:nvSpPr>
        <p:spPr/>
        <p:txBody>
          <a:bodyPr/>
          <a:lstStyle/>
          <a:p>
            <a:fld id="{73C48301-EE00-439C-87F5-6EA4C3FDA53B}" type="slidenum">
              <a:rPr lang="en-US" smtClean="0"/>
              <a:t>35</a:t>
            </a:fld>
            <a:endParaRPr lang="en-US" dirty="0"/>
          </a:p>
        </p:txBody>
      </p:sp>
    </p:spTree>
    <p:extLst>
      <p:ext uri="{BB962C8B-B14F-4D97-AF65-F5344CB8AC3E}">
        <p14:creationId xmlns:p14="http://schemas.microsoft.com/office/powerpoint/2010/main" val="989370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it works.  We enter your property information into the database.  Once a call comes into 2-1-1 the operator will ask a series of question.  This provides 2-1-1 operators with enough information to make  qualified referrals to landlords by providing contact information.  If you wish to gain more exposure you can also list your property on our website which has over 5,000 user a month. </a:t>
            </a:r>
          </a:p>
        </p:txBody>
      </p:sp>
      <p:sp>
        <p:nvSpPr>
          <p:cNvPr id="4" name="Slide Number Placeholder 3"/>
          <p:cNvSpPr>
            <a:spLocks noGrp="1"/>
          </p:cNvSpPr>
          <p:nvPr>
            <p:ph type="sldNum" sz="quarter" idx="10"/>
          </p:nvPr>
        </p:nvSpPr>
        <p:spPr/>
        <p:txBody>
          <a:bodyPr/>
          <a:lstStyle/>
          <a:p>
            <a:fld id="{73C48301-EE00-439C-87F5-6EA4C3FDA53B}" type="slidenum">
              <a:rPr lang="en-US" smtClean="0"/>
              <a:t>36</a:t>
            </a:fld>
            <a:endParaRPr lang="en-US" dirty="0"/>
          </a:p>
        </p:txBody>
      </p:sp>
    </p:spTree>
    <p:extLst>
      <p:ext uri="{BB962C8B-B14F-4D97-AF65-F5344CB8AC3E}">
        <p14:creationId xmlns:p14="http://schemas.microsoft.com/office/powerpoint/2010/main" val="350953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goal is to connect people and resources.  It is known by two names, Eden I&amp;R.  The Eden I&amp;R was founded in 1976 and since then has had over 42 years of experience serving the public by providing information to services and housing.</a:t>
            </a:r>
          </a:p>
          <a:p>
            <a:pPr>
              <a:buFontTx/>
              <a:buChar char="-"/>
            </a:pPr>
            <a:endParaRPr lang="en-US" dirty="0"/>
          </a:p>
          <a:p>
            <a:pPr>
              <a:buFontTx/>
              <a:buChar char="-"/>
            </a:pPr>
            <a:r>
              <a:rPr lang="en-US" dirty="0"/>
              <a:t>It has a multicultural and multilingual staff who are trained on how to a assess the needs of the caller and then provide the appropriate referrals from the human services and housing databases.</a:t>
            </a:r>
          </a:p>
          <a:p>
            <a:endParaRPr lang="en-US" dirty="0"/>
          </a:p>
        </p:txBody>
      </p:sp>
      <p:sp>
        <p:nvSpPr>
          <p:cNvPr id="4" name="Slide Number Placeholder 3"/>
          <p:cNvSpPr>
            <a:spLocks noGrp="1"/>
          </p:cNvSpPr>
          <p:nvPr>
            <p:ph type="sldNum" sz="quarter" idx="10"/>
          </p:nvPr>
        </p:nvSpPr>
        <p:spPr/>
        <p:txBody>
          <a:bodyPr/>
          <a:lstStyle/>
          <a:p>
            <a:fld id="{73C48301-EE00-439C-87F5-6EA4C3FDA53B}" type="slidenum">
              <a:rPr lang="en-US" smtClean="0"/>
              <a:t>3</a:t>
            </a:fld>
            <a:endParaRPr lang="en-US" dirty="0"/>
          </a:p>
        </p:txBody>
      </p:sp>
    </p:spTree>
    <p:extLst>
      <p:ext uri="{BB962C8B-B14F-4D97-AF65-F5344CB8AC3E}">
        <p14:creationId xmlns:p14="http://schemas.microsoft.com/office/powerpoint/2010/main" val="117655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Besides providing I&amp;R on health, housing, and human services on a daily basis.  During and after a disaster such as a major earthquake, landslide, fire, etc., the public can call 2-1-1 to get information about ro</a:t>
            </a:r>
            <a:r>
              <a:rPr lang="en-US" dirty="0"/>
              <a:t>ad closures, temporarily shelters and food, medical services, how to help, etc..  2-1-1 took  overflow calls from Carr Fire, Hurricane Florence and Hurricane Harvey. calls from</a:t>
            </a:r>
            <a:endParaRPr lang="en-US" altLang="en-US" dirty="0"/>
          </a:p>
          <a:p>
            <a:endParaRPr lang="en-US" dirty="0"/>
          </a:p>
        </p:txBody>
      </p:sp>
      <p:sp>
        <p:nvSpPr>
          <p:cNvPr id="4" name="Slide Number Placeholder 3"/>
          <p:cNvSpPr>
            <a:spLocks noGrp="1"/>
          </p:cNvSpPr>
          <p:nvPr>
            <p:ph type="sldNum" sz="quarter" idx="10"/>
          </p:nvPr>
        </p:nvSpPr>
        <p:spPr/>
        <p:txBody>
          <a:bodyPr/>
          <a:lstStyle/>
          <a:p>
            <a:fld id="{73C48301-EE00-439C-87F5-6EA4C3FDA53B}" type="slidenum">
              <a:rPr lang="en-US" smtClean="0"/>
              <a:t>4</a:t>
            </a:fld>
            <a:endParaRPr lang="en-US" dirty="0"/>
          </a:p>
        </p:txBody>
      </p:sp>
    </p:spTree>
    <p:extLst>
      <p:ext uri="{BB962C8B-B14F-4D97-AF65-F5344CB8AC3E}">
        <p14:creationId xmlns:p14="http://schemas.microsoft.com/office/powerpoint/2010/main" val="835512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8301-EE00-439C-87F5-6EA4C3FDA53B}" type="slidenum">
              <a:rPr lang="en-US" smtClean="0"/>
              <a:t>5</a:t>
            </a:fld>
            <a:endParaRPr lang="en-US" dirty="0"/>
          </a:p>
        </p:txBody>
      </p:sp>
    </p:spTree>
    <p:extLst>
      <p:ext uri="{BB962C8B-B14F-4D97-AF65-F5344CB8AC3E}">
        <p14:creationId xmlns:p14="http://schemas.microsoft.com/office/powerpoint/2010/main" val="218557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CPUC = “California Public Utilities Commission”. </a:t>
            </a:r>
          </a:p>
          <a:p>
            <a:r>
              <a:rPr lang="en-US" dirty="0"/>
              <a:t>Launched officially in California / Alameda County in 2007, but note that 2-1-1 is national. </a:t>
            </a:r>
          </a:p>
          <a:p>
            <a:endParaRPr lang="en-US" dirty="0"/>
          </a:p>
        </p:txBody>
      </p:sp>
      <p:sp>
        <p:nvSpPr>
          <p:cNvPr id="4" name="Slide Number Placeholder 3"/>
          <p:cNvSpPr>
            <a:spLocks noGrp="1"/>
          </p:cNvSpPr>
          <p:nvPr>
            <p:ph type="sldNum" sz="quarter" idx="10"/>
          </p:nvPr>
        </p:nvSpPr>
        <p:spPr/>
        <p:txBody>
          <a:bodyPr/>
          <a:lstStyle/>
          <a:p>
            <a:fld id="{73C48301-EE00-439C-87F5-6EA4C3FDA53B}" type="slidenum">
              <a:rPr lang="en-US" smtClean="0"/>
              <a:t>6</a:t>
            </a:fld>
            <a:endParaRPr lang="en-US" dirty="0"/>
          </a:p>
        </p:txBody>
      </p:sp>
    </p:spTree>
    <p:extLst>
      <p:ext uri="{BB962C8B-B14F-4D97-AF65-F5344CB8AC3E}">
        <p14:creationId xmlns:p14="http://schemas.microsoft.com/office/powerpoint/2010/main" val="2883801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8301-EE00-439C-87F5-6EA4C3FDA53B}" type="slidenum">
              <a:rPr lang="en-US" smtClean="0"/>
              <a:t>7</a:t>
            </a:fld>
            <a:endParaRPr lang="en-US" dirty="0"/>
          </a:p>
        </p:txBody>
      </p:sp>
    </p:spTree>
    <p:extLst>
      <p:ext uri="{BB962C8B-B14F-4D97-AF65-F5344CB8AC3E}">
        <p14:creationId xmlns:p14="http://schemas.microsoft.com/office/powerpoint/2010/main" val="121476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the only 2-1-1 in the state that has a housing database.  Our staff answers calls during business hours and maintains housing records for 75,000 units.  The database contains affordable housing with wait lists and affordable vacancies and properties that accept housing vouchers. </a:t>
            </a:r>
          </a:p>
        </p:txBody>
      </p:sp>
      <p:sp>
        <p:nvSpPr>
          <p:cNvPr id="4" name="Slide Number Placeholder 3"/>
          <p:cNvSpPr>
            <a:spLocks noGrp="1"/>
          </p:cNvSpPr>
          <p:nvPr>
            <p:ph type="sldNum" sz="quarter" idx="10"/>
          </p:nvPr>
        </p:nvSpPr>
        <p:spPr/>
        <p:txBody>
          <a:bodyPr/>
          <a:lstStyle/>
          <a:p>
            <a:fld id="{73C48301-EE00-439C-87F5-6EA4C3FDA53B}" type="slidenum">
              <a:rPr lang="en-US" smtClean="0"/>
              <a:t>10</a:t>
            </a:fld>
            <a:endParaRPr lang="en-US" dirty="0"/>
          </a:p>
        </p:txBody>
      </p:sp>
    </p:spTree>
    <p:extLst>
      <p:ext uri="{BB962C8B-B14F-4D97-AF65-F5344CB8AC3E}">
        <p14:creationId xmlns:p14="http://schemas.microsoft.com/office/powerpoint/2010/main" val="1071209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Testimonials</a:t>
            </a:r>
          </a:p>
        </p:txBody>
      </p:sp>
      <p:sp>
        <p:nvSpPr>
          <p:cNvPr id="4" name="Slide Number Placeholder 3"/>
          <p:cNvSpPr>
            <a:spLocks noGrp="1"/>
          </p:cNvSpPr>
          <p:nvPr>
            <p:ph type="sldNum" sz="quarter" idx="10"/>
          </p:nvPr>
        </p:nvSpPr>
        <p:spPr/>
        <p:txBody>
          <a:bodyPr/>
          <a:lstStyle/>
          <a:p>
            <a:fld id="{73C48301-EE00-439C-87F5-6EA4C3FDA53B}" type="slidenum">
              <a:rPr lang="en-US" smtClean="0"/>
              <a:t>11</a:t>
            </a:fld>
            <a:endParaRPr lang="en-US" dirty="0"/>
          </a:p>
        </p:txBody>
      </p:sp>
    </p:spTree>
    <p:extLst>
      <p:ext uri="{BB962C8B-B14F-4D97-AF65-F5344CB8AC3E}">
        <p14:creationId xmlns:p14="http://schemas.microsoft.com/office/powerpoint/2010/main" val="213897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u 1"/>
          <p:cNvSpPr>
            <a:spLocks noGrp="1"/>
          </p:cNvSpPr>
          <p:nvPr>
            <p:ph type="ctrTitle" hasCustomPrompt="1"/>
          </p:nvPr>
        </p:nvSpPr>
        <p:spPr>
          <a:xfrm>
            <a:off x="685800" y="1597819"/>
            <a:ext cx="7772400" cy="1102519"/>
          </a:xfrm>
        </p:spPr>
        <p:txBody>
          <a:bodyPr/>
          <a:lstStyle>
            <a:lvl1pPr>
              <a:defRPr baseline="0"/>
            </a:lvl1pPr>
          </a:lstStyle>
          <a:p>
            <a:r>
              <a:rPr lang="en-US" dirty="0"/>
              <a:t>Add text here</a:t>
            </a:r>
            <a:endParaRPr lang="ro-RO" dirty="0"/>
          </a:p>
        </p:txBody>
      </p:sp>
      <p:sp>
        <p:nvSpPr>
          <p:cNvPr id="3" name="Subtitlu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text here</a:t>
            </a:r>
            <a:endParaRPr lang="ro-RO" dirty="0"/>
          </a:p>
        </p:txBody>
      </p:sp>
      <p:sp>
        <p:nvSpPr>
          <p:cNvPr id="4" name="Substituent dată 3"/>
          <p:cNvSpPr>
            <a:spLocks noGrp="1"/>
          </p:cNvSpPr>
          <p:nvPr>
            <p:ph type="dt" sz="half" idx="10"/>
          </p:nvPr>
        </p:nvSpPr>
        <p:spPr/>
        <p:txBody>
          <a:bodyPr/>
          <a:lstStyle/>
          <a:p>
            <a:fld id="{FCE5CAE3-E66C-483F-9A91-133D66834A8A}" type="datetimeFigureOut">
              <a:rPr lang="ro-RO" smtClean="0"/>
              <a:t>25.05.2021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Slide9">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a:lstStyle/>
          <a:p>
            <a:r>
              <a:rPr lang="en-US" dirty="0"/>
              <a:t>Add text here</a:t>
            </a:r>
            <a:endParaRPr lang="ro-RO" dirty="0"/>
          </a:p>
        </p:txBody>
      </p:sp>
      <p:sp>
        <p:nvSpPr>
          <p:cNvPr id="3" name="Substituent text vertical 2"/>
          <p:cNvSpPr>
            <a:spLocks noGrp="1"/>
          </p:cNvSpPr>
          <p:nvPr>
            <p:ph type="body" orient="vert" idx="1" hasCustomPrompt="1"/>
          </p:nvPr>
        </p:nvSpPr>
        <p:spPr/>
        <p:txBody>
          <a:bodyPr vert="eaVert"/>
          <a:lstStyle>
            <a:lvl1pPr>
              <a:defRPr/>
            </a:lvl1pPr>
            <a:lvl2pPr>
              <a:defRPr/>
            </a:lvl2pPr>
            <a:lvl3pPr>
              <a:defRPr/>
            </a:lvl3pPr>
            <a:lvl4pPr>
              <a:defRPr/>
            </a:lvl4pPr>
            <a:lvl5pPr>
              <a:defRPr/>
            </a:lvl5pPr>
          </a:lstStyle>
          <a:p>
            <a:pPr lvl="0"/>
            <a:r>
              <a:rPr lang="en-US" dirty="0"/>
              <a:t>add text here</a:t>
            </a:r>
            <a:endParaRPr lang="ro-RO" dirty="0"/>
          </a:p>
          <a:p>
            <a:pPr lvl="1"/>
            <a:r>
              <a:rPr lang="en-US" dirty="0"/>
              <a:t>Add text here</a:t>
            </a:r>
            <a:endParaRPr lang="ro-RO" dirty="0"/>
          </a:p>
          <a:p>
            <a:pPr lvl="2"/>
            <a:r>
              <a:rPr lang="en-US" dirty="0"/>
              <a:t>Add text here</a:t>
            </a:r>
            <a:endParaRPr lang="ro-RO" dirty="0"/>
          </a:p>
          <a:p>
            <a:pPr lvl="3"/>
            <a:r>
              <a:rPr lang="en-US" dirty="0"/>
              <a:t>Add text here</a:t>
            </a:r>
            <a:endParaRPr lang="ro-RO" dirty="0"/>
          </a:p>
          <a:p>
            <a:pPr lvl="4"/>
            <a:r>
              <a:rPr lang="en-US" dirty="0"/>
              <a:t>Add </a:t>
            </a:r>
            <a:r>
              <a:rPr lang="ro-RO" dirty="0"/>
              <a:t> </a:t>
            </a:r>
            <a:r>
              <a:rPr lang="en-US" dirty="0"/>
              <a:t>text here</a:t>
            </a:r>
            <a:endParaRPr lang="ro-RO" dirty="0"/>
          </a:p>
        </p:txBody>
      </p:sp>
      <p:sp>
        <p:nvSpPr>
          <p:cNvPr id="4" name="Substituent dată 3"/>
          <p:cNvSpPr>
            <a:spLocks noGrp="1"/>
          </p:cNvSpPr>
          <p:nvPr>
            <p:ph type="dt" sz="half" idx="10"/>
          </p:nvPr>
        </p:nvSpPr>
        <p:spPr/>
        <p:txBody>
          <a:bodyPr/>
          <a:lstStyle/>
          <a:p>
            <a:fld id="{FCE5CAE3-E66C-483F-9A91-133D66834A8A}" type="datetimeFigureOut">
              <a:rPr lang="ro-RO" smtClean="0"/>
              <a:t>25.05.2021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lide10">
    <p:spTree>
      <p:nvGrpSpPr>
        <p:cNvPr id="1" name=""/>
        <p:cNvGrpSpPr/>
        <p:nvPr/>
      </p:nvGrpSpPr>
      <p:grpSpPr>
        <a:xfrm>
          <a:off x="0" y="0"/>
          <a:ext cx="0" cy="0"/>
          <a:chOff x="0" y="0"/>
          <a:chExt cx="0" cy="0"/>
        </a:xfrm>
      </p:grpSpPr>
      <p:sp>
        <p:nvSpPr>
          <p:cNvPr id="2" name="Titlu vertical 1"/>
          <p:cNvSpPr>
            <a:spLocks noGrp="1"/>
          </p:cNvSpPr>
          <p:nvPr>
            <p:ph type="title" orient="vert" hasCustomPrompt="1"/>
          </p:nvPr>
        </p:nvSpPr>
        <p:spPr>
          <a:xfrm>
            <a:off x="6629400" y="205979"/>
            <a:ext cx="2057400" cy="4388644"/>
          </a:xfrm>
        </p:spPr>
        <p:txBody>
          <a:bodyPr vert="eaVert"/>
          <a:lstStyle/>
          <a:p>
            <a:r>
              <a:rPr lang="en-US" dirty="0"/>
              <a:t>Add text here</a:t>
            </a:r>
            <a:endParaRPr lang="ro-RO" dirty="0"/>
          </a:p>
        </p:txBody>
      </p:sp>
      <p:sp>
        <p:nvSpPr>
          <p:cNvPr id="3" name="Substituent text vertical 2"/>
          <p:cNvSpPr>
            <a:spLocks noGrp="1"/>
          </p:cNvSpPr>
          <p:nvPr>
            <p:ph type="body" orient="vert" idx="1" hasCustomPrompt="1"/>
          </p:nvPr>
        </p:nvSpPr>
        <p:spPr>
          <a:xfrm>
            <a:off x="457200" y="205979"/>
            <a:ext cx="6019800" cy="4388644"/>
          </a:xfrm>
        </p:spPr>
        <p:txBody>
          <a:bodyPr vert="eaVert"/>
          <a:lstStyle>
            <a:lvl2pPr>
              <a:defRPr/>
            </a:lvl2pPr>
            <a:lvl3pPr>
              <a:defRPr/>
            </a:lvl3pPr>
            <a:lvl4pPr>
              <a:defRPr/>
            </a:lvl4pPr>
            <a:lvl5pPr>
              <a:defRPr/>
            </a:lvl5pPr>
          </a:lstStyle>
          <a:p>
            <a:pPr lvl="0"/>
            <a:r>
              <a:rPr lang="en-US" dirty="0"/>
              <a:t>Add text here</a:t>
            </a:r>
            <a:endParaRPr lang="ro-RO" dirty="0"/>
          </a:p>
          <a:p>
            <a:pPr lvl="1"/>
            <a:r>
              <a:rPr lang="en-US" dirty="0"/>
              <a:t>Add text here</a:t>
            </a:r>
            <a:endParaRPr lang="ro-RO" dirty="0"/>
          </a:p>
          <a:p>
            <a:pPr lvl="2"/>
            <a:r>
              <a:rPr lang="en-US" dirty="0"/>
              <a:t>Add text here</a:t>
            </a:r>
            <a:endParaRPr lang="ro-RO" dirty="0"/>
          </a:p>
          <a:p>
            <a:pPr lvl="3"/>
            <a:r>
              <a:rPr lang="en-US" dirty="0"/>
              <a:t>Add text here</a:t>
            </a:r>
            <a:endParaRPr lang="ro-RO" dirty="0"/>
          </a:p>
          <a:p>
            <a:pPr lvl="4"/>
            <a:r>
              <a:rPr lang="en-US" dirty="0"/>
              <a:t>Add text here</a:t>
            </a:r>
            <a:endParaRPr lang="ro-RO" dirty="0"/>
          </a:p>
        </p:txBody>
      </p:sp>
      <p:sp>
        <p:nvSpPr>
          <p:cNvPr id="4" name="Substituent dată 3"/>
          <p:cNvSpPr>
            <a:spLocks noGrp="1"/>
          </p:cNvSpPr>
          <p:nvPr>
            <p:ph type="dt" sz="half" idx="10"/>
          </p:nvPr>
        </p:nvSpPr>
        <p:spPr/>
        <p:txBody>
          <a:bodyPr/>
          <a:lstStyle/>
          <a:p>
            <a:fld id="{FCE5CAE3-E66C-483F-9A91-133D66834A8A}" type="datetimeFigureOut">
              <a:rPr lang="ro-RO" smtClean="0"/>
              <a:t>25.05.2021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8" name="Slide Number"/>
          <p:cNvSpPr txBox="1">
            <a:spLocks noGrp="1"/>
          </p:cNvSpPr>
          <p:nvPr>
            <p:ph type="sldNum" sz="quarter" idx="2"/>
          </p:nvPr>
        </p:nvSpPr>
        <p:spPr>
          <a:xfrm>
            <a:off x="612775" y="4767263"/>
            <a:ext cx="301908" cy="216618"/>
          </a:xfrm>
          <a:prstGeom prst="rect">
            <a:avLst/>
          </a:prstGeom>
        </p:spPr>
        <p:txBody>
          <a:bodyPr anchor="t"/>
          <a:lstStyle>
            <a:lvl1pPr algn="l">
              <a:defRPr sz="1050">
                <a:solidFill>
                  <a:srgbClr val="ACCBF9"/>
                </a:solidFill>
              </a:defRPr>
            </a:lvl1pPr>
          </a:lstStyle>
          <a:p>
            <a:fld id="{86CB4B4D-7CA3-9044-876B-883B54F8677D}" type="slidenum">
              <a:t>‹#›</a:t>
            </a:fld>
            <a:endParaRPr dirty="0"/>
          </a:p>
        </p:txBody>
      </p:sp>
    </p:spTree>
    <p:extLst>
      <p:ext uri="{BB962C8B-B14F-4D97-AF65-F5344CB8AC3E}">
        <p14:creationId xmlns:p14="http://schemas.microsoft.com/office/powerpoint/2010/main" val="9713094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1">
    <p:spTree>
      <p:nvGrpSpPr>
        <p:cNvPr id="1" name=""/>
        <p:cNvGrpSpPr/>
        <p:nvPr/>
      </p:nvGrpSpPr>
      <p:grpSpPr>
        <a:xfrm>
          <a:off x="0" y="0"/>
          <a:ext cx="0" cy="0"/>
          <a:chOff x="0" y="0"/>
          <a:chExt cx="0" cy="0"/>
        </a:xfrm>
      </p:grpSpPr>
      <p:sp>
        <p:nvSpPr>
          <p:cNvPr id="2" name="Titlu 1"/>
          <p:cNvSpPr>
            <a:spLocks noGrp="1"/>
          </p:cNvSpPr>
          <p:nvPr>
            <p:ph type="title" hasCustomPrompt="1"/>
          </p:nvPr>
        </p:nvSpPr>
        <p:spPr>
          <a:xfrm>
            <a:off x="179512" y="51470"/>
            <a:ext cx="7344816" cy="375042"/>
          </a:xfrm>
        </p:spPr>
        <p:txBody>
          <a:bodyPr>
            <a:noAutofit/>
          </a:bodyPr>
          <a:lstStyle>
            <a:lvl1pPr>
              <a:defRPr sz="2400"/>
            </a:lvl1pPr>
          </a:lstStyle>
          <a:p>
            <a:r>
              <a:rPr lang="en-US" dirty="0"/>
              <a:t>Title Slide</a:t>
            </a:r>
            <a:endParaRPr lang="ro-RO" dirty="0"/>
          </a:p>
        </p:txBody>
      </p:sp>
      <p:sp>
        <p:nvSpPr>
          <p:cNvPr id="3" name="Substituent conținut 2"/>
          <p:cNvSpPr>
            <a:spLocks noGrp="1"/>
          </p:cNvSpPr>
          <p:nvPr>
            <p:ph idx="1" hasCustomPrompt="1"/>
          </p:nvPr>
        </p:nvSpPr>
        <p:spPr>
          <a:xfrm>
            <a:off x="251520" y="448573"/>
            <a:ext cx="4824536" cy="288032"/>
          </a:xfrm>
        </p:spPr>
        <p:txBody>
          <a:bodyPr/>
          <a:lstStyle>
            <a:lvl1pPr>
              <a:defRPr/>
            </a:lvl1pPr>
          </a:lstStyle>
          <a:p>
            <a:pPr lvl="0"/>
            <a:r>
              <a:rPr lang="en-US" dirty="0"/>
              <a:t>Subtitle</a:t>
            </a:r>
          </a:p>
        </p:txBody>
      </p:sp>
      <p:sp>
        <p:nvSpPr>
          <p:cNvPr id="4" name="Substituent dată 3"/>
          <p:cNvSpPr>
            <a:spLocks noGrp="1"/>
          </p:cNvSpPr>
          <p:nvPr>
            <p:ph type="dt" sz="half" idx="10"/>
          </p:nvPr>
        </p:nvSpPr>
        <p:spPr/>
        <p:txBody>
          <a:bodyPr/>
          <a:lstStyle/>
          <a:p>
            <a:fld id="{FCE5CAE3-E66C-483F-9A91-133D66834A8A}" type="datetimeFigureOut">
              <a:rPr lang="ro-RO" smtClean="0"/>
              <a:t>25.05.2021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lide2">
    <p:spTree>
      <p:nvGrpSpPr>
        <p:cNvPr id="1" name=""/>
        <p:cNvGrpSpPr/>
        <p:nvPr/>
      </p:nvGrpSpPr>
      <p:grpSpPr>
        <a:xfrm>
          <a:off x="0" y="0"/>
          <a:ext cx="0" cy="0"/>
          <a:chOff x="0" y="0"/>
          <a:chExt cx="0" cy="0"/>
        </a:xfrm>
      </p:grpSpPr>
      <p:sp>
        <p:nvSpPr>
          <p:cNvPr id="2" name="Titlu 1"/>
          <p:cNvSpPr>
            <a:spLocks noGrp="1"/>
          </p:cNvSpPr>
          <p:nvPr>
            <p:ph type="title" hasCustomPrompt="1"/>
          </p:nvPr>
        </p:nvSpPr>
        <p:spPr>
          <a:xfrm>
            <a:off x="722313" y="3305176"/>
            <a:ext cx="7772400" cy="1021556"/>
          </a:xfrm>
        </p:spPr>
        <p:txBody>
          <a:bodyPr anchor="t"/>
          <a:lstStyle>
            <a:lvl1pPr algn="l">
              <a:defRPr sz="4000" b="1" cap="all"/>
            </a:lvl1pPr>
          </a:lstStyle>
          <a:p>
            <a:r>
              <a:rPr lang="en-US" dirty="0"/>
              <a:t>Add text here</a:t>
            </a:r>
            <a:endParaRPr lang="ro-RO" dirty="0"/>
          </a:p>
        </p:txBody>
      </p:sp>
      <p:sp>
        <p:nvSpPr>
          <p:cNvPr id="3" name="Substituent text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here</a:t>
            </a:r>
            <a:endParaRPr lang="ro-RO" dirty="0"/>
          </a:p>
        </p:txBody>
      </p:sp>
      <p:sp>
        <p:nvSpPr>
          <p:cNvPr id="4" name="Substituent dată 3"/>
          <p:cNvSpPr>
            <a:spLocks noGrp="1"/>
          </p:cNvSpPr>
          <p:nvPr>
            <p:ph type="dt" sz="half" idx="10"/>
          </p:nvPr>
        </p:nvSpPr>
        <p:spPr/>
        <p:txBody>
          <a:bodyPr/>
          <a:lstStyle/>
          <a:p>
            <a:fld id="{FCE5CAE3-E66C-483F-9A91-133D66834A8A}" type="datetimeFigureOut">
              <a:rPr lang="ro-RO" smtClean="0"/>
              <a:t>25.05.2021</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B6D8D6F0-A759-4B40-A209-1431F2B80A59}" type="slidenum">
              <a:rPr lang="ro-RO" smtClean="0"/>
              <a:t>‹#›</a:t>
            </a:fld>
            <a:endParaRPr lang="ro-RO"/>
          </a:p>
        </p:txBody>
      </p:sp>
      <p:pic>
        <p:nvPicPr>
          <p:cNvPr id="8" name="Picture 7">
            <a:extLst>
              <a:ext uri="{FF2B5EF4-FFF2-40B4-BE49-F238E27FC236}">
                <a16:creationId xmlns:a16="http://schemas.microsoft.com/office/drawing/2014/main" id="{731F55B8-563D-4B5C-ABEE-3C40888F50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72" t="3705" r="3572" b="24866"/>
          <a:stretch/>
        </p:blipFill>
        <p:spPr>
          <a:xfrm>
            <a:off x="5588360" y="3685582"/>
            <a:ext cx="1514661" cy="1165124"/>
          </a:xfrm>
          <a:prstGeom prst="rect">
            <a:avLst/>
          </a:prstGeom>
        </p:spPr>
      </p:pic>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lide3">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a:lstStyle/>
          <a:p>
            <a:r>
              <a:rPr lang="en-US" dirty="0"/>
              <a:t>Add text here</a:t>
            </a:r>
            <a:endParaRPr lang="ro-RO" dirty="0"/>
          </a:p>
        </p:txBody>
      </p:sp>
      <p:sp>
        <p:nvSpPr>
          <p:cNvPr id="3" name="Substituent conținut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Add text here</a:t>
            </a:r>
            <a:endParaRPr lang="ro-RO" dirty="0"/>
          </a:p>
          <a:p>
            <a:pPr lvl="2"/>
            <a:r>
              <a:rPr lang="en-US" dirty="0"/>
              <a:t>Add text here</a:t>
            </a:r>
            <a:endParaRPr lang="ro-RO" dirty="0"/>
          </a:p>
          <a:p>
            <a:pPr lvl="3"/>
            <a:r>
              <a:rPr lang="en-US" dirty="0"/>
              <a:t>Add text here</a:t>
            </a:r>
            <a:endParaRPr lang="ro-RO" dirty="0"/>
          </a:p>
          <a:p>
            <a:pPr lvl="4"/>
            <a:r>
              <a:rPr lang="en-US" dirty="0"/>
              <a:t>Add text here</a:t>
            </a:r>
            <a:endParaRPr lang="ro-RO" dirty="0"/>
          </a:p>
        </p:txBody>
      </p:sp>
      <p:sp>
        <p:nvSpPr>
          <p:cNvPr id="4" name="Substituent conținut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Add Text Here</a:t>
            </a:r>
            <a:endParaRPr lang="ro-RO" dirty="0"/>
          </a:p>
          <a:p>
            <a:pPr lvl="1"/>
            <a:r>
              <a:rPr lang="en-US" dirty="0"/>
              <a:t>Add text here</a:t>
            </a:r>
            <a:endParaRPr lang="ro-RO" dirty="0"/>
          </a:p>
          <a:p>
            <a:pPr lvl="2"/>
            <a:r>
              <a:rPr lang="en-US" dirty="0"/>
              <a:t>Add text here</a:t>
            </a:r>
            <a:endParaRPr lang="ro-RO" dirty="0"/>
          </a:p>
          <a:p>
            <a:pPr lvl="3"/>
            <a:r>
              <a:rPr lang="en-US" dirty="0"/>
              <a:t>Add text here</a:t>
            </a:r>
            <a:endParaRPr lang="ro-RO" dirty="0"/>
          </a:p>
          <a:p>
            <a:pPr lvl="4"/>
            <a:r>
              <a:rPr lang="en-US" dirty="0"/>
              <a:t>Add text here</a:t>
            </a:r>
            <a:endParaRPr lang="ro-RO" dirty="0"/>
          </a:p>
        </p:txBody>
      </p:sp>
      <p:sp>
        <p:nvSpPr>
          <p:cNvPr id="5" name="Substituent dată 4"/>
          <p:cNvSpPr>
            <a:spLocks noGrp="1"/>
          </p:cNvSpPr>
          <p:nvPr>
            <p:ph type="dt" sz="half" idx="10"/>
          </p:nvPr>
        </p:nvSpPr>
        <p:spPr/>
        <p:txBody>
          <a:bodyPr/>
          <a:lstStyle/>
          <a:p>
            <a:fld id="{FCE5CAE3-E66C-483F-9A91-133D66834A8A}" type="datetimeFigureOut">
              <a:rPr lang="ro-RO" smtClean="0"/>
              <a:t>25.05.2021</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lide4">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a:lstStyle>
            <a:lvl1pPr>
              <a:defRPr/>
            </a:lvl1pPr>
          </a:lstStyle>
          <a:p>
            <a:r>
              <a:rPr lang="en-US" dirty="0"/>
              <a:t>Add text here</a:t>
            </a:r>
            <a:endParaRPr lang="ro-RO" dirty="0"/>
          </a:p>
        </p:txBody>
      </p:sp>
      <p:sp>
        <p:nvSpPr>
          <p:cNvPr id="3" name="Substituent text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text here</a:t>
            </a:r>
            <a:endParaRPr lang="ro-RO" dirty="0"/>
          </a:p>
        </p:txBody>
      </p:sp>
      <p:sp>
        <p:nvSpPr>
          <p:cNvPr id="4" name="Substituent conținut 3"/>
          <p:cNvSpPr>
            <a:spLocks noGrp="1"/>
          </p:cNvSpPr>
          <p:nvPr>
            <p:ph sz="half" idx="2" hasCustomPrompt="1"/>
          </p:nvPr>
        </p:nvSpPr>
        <p:spPr>
          <a:xfrm>
            <a:off x="457200" y="1631156"/>
            <a:ext cx="4040188" cy="2963466"/>
          </a:xfrm>
        </p:spPr>
        <p:txBody>
          <a:bodyPr/>
          <a:lstStyle>
            <a:lvl1pPr>
              <a:defRPr sz="2400"/>
            </a:lvl1pPr>
            <a:lvl2pPr>
              <a:defRPr sz="2000"/>
            </a:lvl2pPr>
            <a:lvl3pPr>
              <a:defRPr sz="1800" baseline="0"/>
            </a:lvl3pPr>
            <a:lvl4pPr>
              <a:defRPr sz="1600"/>
            </a:lvl4pPr>
            <a:lvl5pPr>
              <a:defRPr sz="1600" baseline="0"/>
            </a:lvl5pPr>
            <a:lvl6pPr>
              <a:defRPr sz="1600"/>
            </a:lvl6pPr>
            <a:lvl7pPr>
              <a:defRPr sz="1600"/>
            </a:lvl7pPr>
            <a:lvl8pPr>
              <a:defRPr sz="1600"/>
            </a:lvl8pPr>
            <a:lvl9pPr>
              <a:defRPr sz="1600"/>
            </a:lvl9pPr>
          </a:lstStyle>
          <a:p>
            <a:pPr lvl="0"/>
            <a:r>
              <a:rPr lang="en-US" dirty="0"/>
              <a:t>Add text here</a:t>
            </a:r>
            <a:endParaRPr lang="ro-RO" dirty="0"/>
          </a:p>
          <a:p>
            <a:pPr lvl="1"/>
            <a:r>
              <a:rPr lang="en-US" dirty="0"/>
              <a:t>Add text here</a:t>
            </a:r>
            <a:endParaRPr lang="ro-RO" dirty="0"/>
          </a:p>
          <a:p>
            <a:pPr lvl="2"/>
            <a:r>
              <a:rPr lang="en-US" dirty="0"/>
              <a:t>Add text here</a:t>
            </a:r>
            <a:endParaRPr lang="ro-RO" dirty="0"/>
          </a:p>
          <a:p>
            <a:pPr lvl="3"/>
            <a:r>
              <a:rPr lang="en-US" dirty="0"/>
              <a:t>Add text here</a:t>
            </a:r>
            <a:endParaRPr lang="ro-RO" dirty="0"/>
          </a:p>
          <a:p>
            <a:pPr lvl="4"/>
            <a:r>
              <a:rPr lang="en-US" dirty="0"/>
              <a:t>Add text here</a:t>
            </a:r>
            <a:endParaRPr lang="ro-RO" dirty="0"/>
          </a:p>
        </p:txBody>
      </p:sp>
      <p:sp>
        <p:nvSpPr>
          <p:cNvPr id="5" name="Substituent text 4"/>
          <p:cNvSpPr>
            <a:spLocks noGrp="1"/>
          </p:cNvSpPr>
          <p:nvPr>
            <p:ph type="body" sz="quarter" idx="3" hasCustomPrompt="1"/>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text here</a:t>
            </a:r>
            <a:endParaRPr lang="ro-RO" dirty="0"/>
          </a:p>
        </p:txBody>
      </p:sp>
      <p:sp>
        <p:nvSpPr>
          <p:cNvPr id="6" name="Substituent conținut 5"/>
          <p:cNvSpPr>
            <a:spLocks noGrp="1"/>
          </p:cNvSpPr>
          <p:nvPr>
            <p:ph sz="quarter" idx="4" hasCustomPrompt="1"/>
          </p:nvPr>
        </p:nvSpPr>
        <p:spPr>
          <a:xfrm>
            <a:off x="4645026" y="1631156"/>
            <a:ext cx="4041775" cy="2963466"/>
          </a:xfrm>
        </p:spPr>
        <p:txBody>
          <a:bodyPr/>
          <a:lstStyle>
            <a:lvl1pPr>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Add text here</a:t>
            </a:r>
            <a:endParaRPr lang="ro-RO" dirty="0"/>
          </a:p>
          <a:p>
            <a:pPr lvl="1"/>
            <a:r>
              <a:rPr lang="en-US" dirty="0"/>
              <a:t>Add text here</a:t>
            </a:r>
            <a:endParaRPr lang="ro-RO" dirty="0"/>
          </a:p>
          <a:p>
            <a:pPr lvl="2"/>
            <a:r>
              <a:rPr lang="en-US" dirty="0"/>
              <a:t>Add text here</a:t>
            </a:r>
            <a:endParaRPr lang="ro-RO" dirty="0"/>
          </a:p>
          <a:p>
            <a:pPr lvl="3"/>
            <a:r>
              <a:rPr lang="en-US" dirty="0"/>
              <a:t>Add text here</a:t>
            </a:r>
            <a:endParaRPr lang="ro-RO" dirty="0"/>
          </a:p>
          <a:p>
            <a:pPr lvl="4"/>
            <a:r>
              <a:rPr lang="en-US" dirty="0"/>
              <a:t>Add text here</a:t>
            </a:r>
            <a:endParaRPr lang="ro-RO" dirty="0"/>
          </a:p>
        </p:txBody>
      </p:sp>
      <p:sp>
        <p:nvSpPr>
          <p:cNvPr id="7" name="Substituent dată 6"/>
          <p:cNvSpPr>
            <a:spLocks noGrp="1"/>
          </p:cNvSpPr>
          <p:nvPr>
            <p:ph type="dt" sz="half" idx="10"/>
          </p:nvPr>
        </p:nvSpPr>
        <p:spPr/>
        <p:txBody>
          <a:bodyPr/>
          <a:lstStyle/>
          <a:p>
            <a:fld id="{FCE5CAE3-E66C-483F-9A91-133D66834A8A}" type="datetimeFigureOut">
              <a:rPr lang="ro-RO" smtClean="0"/>
              <a:t>25.05.2021</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5">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a:lstStyle/>
          <a:p>
            <a:r>
              <a:rPr lang="en-US" dirty="0"/>
              <a:t>Add text here</a:t>
            </a:r>
            <a:endParaRPr lang="ro-RO" dirty="0"/>
          </a:p>
        </p:txBody>
      </p:sp>
      <p:sp>
        <p:nvSpPr>
          <p:cNvPr id="3" name="Substituent dată 2"/>
          <p:cNvSpPr>
            <a:spLocks noGrp="1"/>
          </p:cNvSpPr>
          <p:nvPr>
            <p:ph type="dt" sz="half" idx="10"/>
          </p:nvPr>
        </p:nvSpPr>
        <p:spPr/>
        <p:txBody>
          <a:bodyPr/>
          <a:lstStyle/>
          <a:p>
            <a:fld id="{FCE5CAE3-E66C-483F-9A91-133D66834A8A}" type="datetimeFigureOut">
              <a:rPr lang="ro-RO" smtClean="0"/>
              <a:t>25.05.2021</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lide6">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FCE5CAE3-E66C-483F-9A91-133D66834A8A}" type="datetimeFigureOut">
              <a:rPr lang="ro-RO" smtClean="0"/>
              <a:t>25.05.2021</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lide7">
    <p:spTree>
      <p:nvGrpSpPr>
        <p:cNvPr id="1" name=""/>
        <p:cNvGrpSpPr/>
        <p:nvPr/>
      </p:nvGrpSpPr>
      <p:grpSpPr>
        <a:xfrm>
          <a:off x="0" y="0"/>
          <a:ext cx="0" cy="0"/>
          <a:chOff x="0" y="0"/>
          <a:chExt cx="0" cy="0"/>
        </a:xfrm>
      </p:grpSpPr>
      <p:sp>
        <p:nvSpPr>
          <p:cNvPr id="2" name="Titlu 1"/>
          <p:cNvSpPr>
            <a:spLocks noGrp="1"/>
          </p:cNvSpPr>
          <p:nvPr>
            <p:ph type="title" hasCustomPrompt="1"/>
          </p:nvPr>
        </p:nvSpPr>
        <p:spPr>
          <a:xfrm>
            <a:off x="457201" y="204787"/>
            <a:ext cx="3008313" cy="871538"/>
          </a:xfrm>
        </p:spPr>
        <p:txBody>
          <a:bodyPr anchor="b"/>
          <a:lstStyle>
            <a:lvl1pPr algn="l">
              <a:defRPr sz="2000" b="1"/>
            </a:lvl1pPr>
          </a:lstStyle>
          <a:p>
            <a:r>
              <a:rPr lang="en-US" dirty="0"/>
              <a:t>Add text here</a:t>
            </a:r>
            <a:endParaRPr lang="ro-RO" dirty="0"/>
          </a:p>
        </p:txBody>
      </p:sp>
      <p:sp>
        <p:nvSpPr>
          <p:cNvPr id="3" name="Substituent conținut 2"/>
          <p:cNvSpPr>
            <a:spLocks noGrp="1"/>
          </p:cNvSpPr>
          <p:nvPr>
            <p:ph idx="1" hasCustomPrompt="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Add text here</a:t>
            </a:r>
            <a:endParaRPr lang="ro-RO" dirty="0"/>
          </a:p>
          <a:p>
            <a:pPr lvl="1"/>
            <a:r>
              <a:rPr lang="en-US" dirty="0"/>
              <a:t>Add text here</a:t>
            </a:r>
            <a:endParaRPr lang="ro-RO" dirty="0"/>
          </a:p>
          <a:p>
            <a:pPr lvl="2"/>
            <a:r>
              <a:rPr lang="en-US" dirty="0"/>
              <a:t>Add text here</a:t>
            </a:r>
            <a:endParaRPr lang="ro-RO" dirty="0"/>
          </a:p>
          <a:p>
            <a:pPr lvl="3"/>
            <a:r>
              <a:rPr lang="en-US" dirty="0"/>
              <a:t>Add text here</a:t>
            </a:r>
            <a:endParaRPr lang="ro-RO" dirty="0"/>
          </a:p>
          <a:p>
            <a:pPr lvl="4"/>
            <a:r>
              <a:rPr lang="en-US" dirty="0"/>
              <a:t>Add text here</a:t>
            </a:r>
            <a:endParaRPr lang="ro-RO" dirty="0"/>
          </a:p>
        </p:txBody>
      </p:sp>
      <p:sp>
        <p:nvSpPr>
          <p:cNvPr id="4" name="Substituent text 3"/>
          <p:cNvSpPr>
            <a:spLocks noGrp="1"/>
          </p:cNvSpPr>
          <p:nvPr>
            <p:ph type="body" sz="half" idx="2" hasCustomPrompt="1"/>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text here</a:t>
            </a:r>
            <a:endParaRPr lang="ro-RO" dirty="0"/>
          </a:p>
        </p:txBody>
      </p:sp>
      <p:sp>
        <p:nvSpPr>
          <p:cNvPr id="5" name="Substituent dată 4"/>
          <p:cNvSpPr>
            <a:spLocks noGrp="1"/>
          </p:cNvSpPr>
          <p:nvPr>
            <p:ph type="dt" sz="half" idx="10"/>
          </p:nvPr>
        </p:nvSpPr>
        <p:spPr/>
        <p:txBody>
          <a:bodyPr/>
          <a:lstStyle/>
          <a:p>
            <a:fld id="{FCE5CAE3-E66C-483F-9A91-133D66834A8A}" type="datetimeFigureOut">
              <a:rPr lang="ro-RO" smtClean="0"/>
              <a:t>25.05.2021</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de8">
    <p:spTree>
      <p:nvGrpSpPr>
        <p:cNvPr id="1" name=""/>
        <p:cNvGrpSpPr/>
        <p:nvPr/>
      </p:nvGrpSpPr>
      <p:grpSpPr>
        <a:xfrm>
          <a:off x="0" y="0"/>
          <a:ext cx="0" cy="0"/>
          <a:chOff x="0" y="0"/>
          <a:chExt cx="0" cy="0"/>
        </a:xfrm>
      </p:grpSpPr>
      <p:sp>
        <p:nvSpPr>
          <p:cNvPr id="2" name="Titlu 1"/>
          <p:cNvSpPr>
            <a:spLocks noGrp="1"/>
          </p:cNvSpPr>
          <p:nvPr>
            <p:ph type="title" hasCustomPrompt="1"/>
          </p:nvPr>
        </p:nvSpPr>
        <p:spPr>
          <a:xfrm>
            <a:off x="1792288" y="3600450"/>
            <a:ext cx="5486400" cy="425054"/>
          </a:xfrm>
        </p:spPr>
        <p:txBody>
          <a:bodyPr anchor="b"/>
          <a:lstStyle>
            <a:lvl1pPr algn="l">
              <a:defRPr sz="2000" b="1"/>
            </a:lvl1pPr>
          </a:lstStyle>
          <a:p>
            <a:r>
              <a:rPr lang="en-US" dirty="0"/>
              <a:t>Add text here</a:t>
            </a:r>
            <a:endParaRPr lang="ro-RO" dirty="0"/>
          </a:p>
        </p:txBody>
      </p:sp>
      <p:sp>
        <p:nvSpPr>
          <p:cNvPr id="3" name="Substituent i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 text here</a:t>
            </a:r>
            <a:endParaRPr lang="ro-RO" dirty="0"/>
          </a:p>
        </p:txBody>
      </p:sp>
      <p:sp>
        <p:nvSpPr>
          <p:cNvPr id="5" name="Substituent dată 4"/>
          <p:cNvSpPr>
            <a:spLocks noGrp="1"/>
          </p:cNvSpPr>
          <p:nvPr>
            <p:ph type="dt" sz="half" idx="10"/>
          </p:nvPr>
        </p:nvSpPr>
        <p:spPr/>
        <p:txBody>
          <a:bodyPr/>
          <a:lstStyle/>
          <a:p>
            <a:fld id="{FCE5CAE3-E66C-483F-9A91-133D66834A8A}" type="datetimeFigureOut">
              <a:rPr lang="ro-RO" smtClean="0"/>
              <a:t>25.05.2021</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B6D8D6F0-A759-4B40-A209-1431F2B80A59}" type="slidenum">
              <a:rPr lang="ro-RO" smtClean="0"/>
              <a:t>‹#›</a:t>
            </a:fld>
            <a:endParaRPr lang="ro-RO"/>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96000"/>
              </a:schemeClr>
            </a:gs>
            <a:gs pos="91000">
              <a:schemeClr val="tx2">
                <a:lumMod val="50000"/>
              </a:schemeClr>
            </a:gs>
          </a:gsLst>
          <a:lin ang="5400000" scaled="1"/>
          <a:tileRect/>
        </a:grad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179512" y="51470"/>
            <a:ext cx="4824536" cy="375042"/>
          </a:xfrm>
          <a:prstGeom prst="rect">
            <a:avLst/>
          </a:prstGeom>
        </p:spPr>
        <p:txBody>
          <a:bodyPr vert="horz" lIns="91440" tIns="45720" rIns="91440" bIns="45720" rtlCol="0" anchor="ctr">
            <a:normAutofit/>
          </a:bodyPr>
          <a:lstStyle/>
          <a:p>
            <a:r>
              <a:rPr lang="en-US" dirty="0"/>
              <a:t>Title Slide</a:t>
            </a:r>
            <a:endParaRPr lang="ro-RO" dirty="0"/>
          </a:p>
        </p:txBody>
      </p:sp>
      <p:sp>
        <p:nvSpPr>
          <p:cNvPr id="3" name="Substituent text 2"/>
          <p:cNvSpPr>
            <a:spLocks noGrp="1"/>
          </p:cNvSpPr>
          <p:nvPr>
            <p:ph type="body" idx="1"/>
          </p:nvPr>
        </p:nvSpPr>
        <p:spPr>
          <a:xfrm>
            <a:off x="179512" y="483518"/>
            <a:ext cx="4824536" cy="288032"/>
          </a:xfrm>
          <a:prstGeom prst="rect">
            <a:avLst/>
          </a:prstGeom>
        </p:spPr>
        <p:txBody>
          <a:bodyPr vert="horz" lIns="91440" tIns="45720" rIns="91440" bIns="45720" rtlCol="0" anchor="ctr" anchorCtr="0">
            <a:normAutofit/>
          </a:bodyPr>
          <a:lstStyle/>
          <a:p>
            <a:pPr lvl="0"/>
            <a:endParaRPr lang="ro-RO" dirty="0"/>
          </a:p>
        </p:txBody>
      </p:sp>
      <p:sp>
        <p:nvSpPr>
          <p:cNvPr id="4" name="Substituent dată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E5CAE3-E66C-483F-9A91-133D66834A8A}" type="datetimeFigureOut">
              <a:rPr lang="ro-RO" smtClean="0"/>
              <a:t>25.05.2021</a:t>
            </a:fld>
            <a:endParaRPr lang="ro-RO"/>
          </a:p>
        </p:txBody>
      </p:sp>
      <p:sp>
        <p:nvSpPr>
          <p:cNvPr id="5" name="Substituent subsol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D8D6F0-A759-4B40-A209-1431F2B80A59}"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r"/>
  </p:transition>
  <p:txStyles>
    <p:titleStyle>
      <a:lvl1pPr algn="l" defTabSz="914400"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mailto:housing@edenir.org" TargetMode="External"/><Relationship Id="rId5" Type="http://schemas.openxmlformats.org/officeDocument/2006/relationships/hyperlink" Target="http://www.achousingchoices.org/" TargetMode="External"/><Relationship Id="rId4" Type="http://schemas.openxmlformats.org/officeDocument/2006/relationships/image" Target="../media/image23.tif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5.png"/><Relationship Id="rId5" Type="http://schemas.openxmlformats.org/officeDocument/2006/relationships/image" Target="../media/image24.tiff"/><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www.achousingchoice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hyperlink" Target="http://www.edenir.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housing.acgov.org/"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hyperlink" Target="https://ilacalifornia.org/alameda-county/"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pamg@edenir.org" TargetMode="External"/><Relationship Id="rId2" Type="http://schemas.openxmlformats.org/officeDocument/2006/relationships/hyperlink" Target="mailto:housinginfo@edenir.org" TargetMode="External"/><Relationship Id="rId1" Type="http://schemas.openxmlformats.org/officeDocument/2006/relationships/slideLayout" Target="../slideLayouts/slideLayout1.xml"/><Relationship Id="rId4" Type="http://schemas.openxmlformats.org/officeDocument/2006/relationships/image" Target="../media/image24.tiff"/></Relationships>
</file>

<file path=ppt/slides/_rels/slide2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achousingchoice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hyperlink" Target="http://www.edenir.org/"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5.png"/><Relationship Id="rId5" Type="http://schemas.openxmlformats.org/officeDocument/2006/relationships/image" Target="../media/image24.tiff"/><Relationship Id="rId4"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tiff"/></Relationships>
</file>

<file path=ppt/slides/_rels/slide3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7.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9.tiff"/></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4.tiff"/></Relationships>
</file>

<file path=ppt/slides/_rels/slide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tiff"/><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tiff"/></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5.xml"/><Relationship Id="rId5" Type="http://schemas.openxmlformats.org/officeDocument/2006/relationships/image" Target="../media/image10.tiff"/><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2931790"/>
            <a:ext cx="9144000" cy="1656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20"/>
          <p:cNvSpPr txBox="1"/>
          <p:nvPr/>
        </p:nvSpPr>
        <p:spPr>
          <a:xfrm>
            <a:off x="395536" y="2958428"/>
            <a:ext cx="7917852" cy="909466"/>
          </a:xfrm>
          <a:prstGeom prst="rect">
            <a:avLst/>
          </a:prstGeom>
          <a:noFill/>
        </p:spPr>
        <p:txBody>
          <a:bodyPr wrap="square" rtlCol="0" anchor="ctr" anchorCtr="0">
            <a:noAutofit/>
          </a:bodyPr>
          <a:lstStyle/>
          <a:p>
            <a:pPr algn="ctr"/>
            <a:r>
              <a:rPr lang="en-US" sz="3600" b="1" dirty="0">
                <a:solidFill>
                  <a:srgbClr val="DD9223"/>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 </a:t>
            </a:r>
          </a:p>
          <a:p>
            <a:pPr algn="ctr"/>
            <a:r>
              <a:rPr lang="en-US" sz="32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Affordable Housing Week</a:t>
            </a:r>
          </a:p>
          <a:p>
            <a:pPr algn="ctr"/>
            <a:r>
              <a:rPr lang="en-US" sz="28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May 2021</a:t>
            </a:r>
          </a:p>
        </p:txBody>
      </p:sp>
      <p:pic>
        <p:nvPicPr>
          <p:cNvPr id="7" name="Picture 6">
            <a:extLst>
              <a:ext uri="{FF2B5EF4-FFF2-40B4-BE49-F238E27FC236}">
                <a16:creationId xmlns:a16="http://schemas.microsoft.com/office/drawing/2014/main" id="{765820E1-8CEB-4ED4-A3CF-741C3CEA7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2915816" y="843558"/>
            <a:ext cx="2340260" cy="1800200"/>
          </a:xfrm>
          <a:prstGeom prst="rect">
            <a:avLst/>
          </a:prstGeom>
        </p:spPr>
      </p:pic>
    </p:spTree>
    <p:extLst>
      <p:ext uri="{BB962C8B-B14F-4D97-AF65-F5344CB8AC3E}">
        <p14:creationId xmlns:p14="http://schemas.microsoft.com/office/powerpoint/2010/main" val="401043454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7927-32AD-4B1E-A818-62874D0F6511}"/>
              </a:ext>
            </a:extLst>
          </p:cNvPr>
          <p:cNvSpPr>
            <a:spLocks noGrp="1"/>
          </p:cNvSpPr>
          <p:nvPr>
            <p:ph type="title"/>
          </p:nvPr>
        </p:nvSpPr>
        <p:spPr>
          <a:xfrm>
            <a:off x="539552" y="287853"/>
            <a:ext cx="7932004" cy="1084695"/>
          </a:xfrm>
        </p:spPr>
        <p:txBody>
          <a:bodyPr>
            <a:normAutofit fontScale="90000"/>
          </a:bodyPr>
          <a:lstStyle/>
          <a:p>
            <a:pPr algn="ct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br>
              <a:rPr lang="en-US" sz="3600" dirty="0">
                <a:solidFill>
                  <a:schemeClr val="bg1"/>
                </a:solidFill>
              </a:rPr>
            </a:br>
            <a:r>
              <a:rPr lang="en-US" sz="4900" dirty="0">
                <a:solidFill>
                  <a:schemeClr val="bg1"/>
                </a:solidFill>
              </a:rPr>
              <a:t>Housing Data Quality</a:t>
            </a:r>
            <a:br>
              <a:rPr lang="en-US" sz="3100" dirty="0">
                <a:solidFill>
                  <a:schemeClr val="bg1"/>
                </a:solidFill>
              </a:rPr>
            </a:br>
            <a:endParaRPr lang="en-US" sz="3100" dirty="0">
              <a:solidFill>
                <a:schemeClr val="bg1"/>
              </a:solidFill>
            </a:endParaRPr>
          </a:p>
        </p:txBody>
      </p:sp>
      <p:pic>
        <p:nvPicPr>
          <p:cNvPr id="6" name="Content Placeholder 5">
            <a:extLst>
              <a:ext uri="{FF2B5EF4-FFF2-40B4-BE49-F238E27FC236}">
                <a16:creationId xmlns:a16="http://schemas.microsoft.com/office/drawing/2014/main" id="{CF3BED7E-550D-48B7-804C-1F6FB628D2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0215" y="1331844"/>
            <a:ext cx="5411724" cy="2439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a:extLst>
              <a:ext uri="{FF2B5EF4-FFF2-40B4-BE49-F238E27FC236}">
                <a16:creationId xmlns:a16="http://schemas.microsoft.com/office/drawing/2014/main" id="{70EC0A9F-D22A-47C5-A416-5CAC03AF900F}"/>
              </a:ext>
            </a:extLst>
          </p:cNvPr>
          <p:cNvSpPr>
            <a:spLocks noGrp="1"/>
          </p:cNvSpPr>
          <p:nvPr>
            <p:ph type="body" sz="half" idx="2"/>
          </p:nvPr>
        </p:nvSpPr>
        <p:spPr>
          <a:xfrm>
            <a:off x="370185" y="1082019"/>
            <a:ext cx="2890663" cy="3577963"/>
          </a:xfrm>
        </p:spPr>
        <p:txBody>
          <a:bodyPr>
            <a:normAutofit/>
          </a:bodyPr>
          <a:lstStyle/>
          <a:p>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ffordable housing is updated monthly </a:t>
            </a:r>
          </a:p>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strive to capture all affordable housing in Alameda County.</a:t>
            </a:r>
          </a:p>
          <a:p>
            <a:r>
              <a:rPr lang="en-US" sz="2000" dirty="0">
                <a:solidFill>
                  <a:schemeClr val="bg1"/>
                </a:solidFill>
              </a:rPr>
              <a:t>Over 200 waiting lists open in Alameda County</a:t>
            </a:r>
          </a:p>
          <a:p>
            <a:r>
              <a:rPr lang="en-US" sz="2000" dirty="0">
                <a:solidFill>
                  <a:schemeClr val="bg1"/>
                </a:solidFill>
              </a:rPr>
              <a:t>Check monthly for new open lists.</a:t>
            </a:r>
          </a:p>
          <a:p>
            <a:r>
              <a:rPr lang="en-US" sz="2000" dirty="0">
                <a:solidFill>
                  <a:schemeClr val="bg1"/>
                </a:solidFill>
              </a:rPr>
              <a:t>Shares updated monthly</a:t>
            </a:r>
          </a:p>
        </p:txBody>
      </p:sp>
      <p:pic>
        <p:nvPicPr>
          <p:cNvPr id="7" name="Picture 6">
            <a:extLst>
              <a:ext uri="{FF2B5EF4-FFF2-40B4-BE49-F238E27FC236}">
                <a16:creationId xmlns:a16="http://schemas.microsoft.com/office/drawing/2014/main" id="{671E49ED-A9B8-497B-8EE1-D75AD2FCDF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2" t="3705" r="3572" b="24866"/>
          <a:stretch/>
        </p:blipFill>
        <p:spPr>
          <a:xfrm>
            <a:off x="7236296" y="4048784"/>
            <a:ext cx="1235260" cy="950200"/>
          </a:xfrm>
          <a:prstGeom prst="rect">
            <a:avLst/>
          </a:prstGeom>
        </p:spPr>
      </p:pic>
      <p:sp>
        <p:nvSpPr>
          <p:cNvPr id="3" name="TextBox 2">
            <a:extLst>
              <a:ext uri="{FF2B5EF4-FFF2-40B4-BE49-F238E27FC236}">
                <a16:creationId xmlns:a16="http://schemas.microsoft.com/office/drawing/2014/main" id="{07660324-6585-4369-A330-22C9D001984B}"/>
              </a:ext>
            </a:extLst>
          </p:cNvPr>
          <p:cNvSpPr txBox="1"/>
          <p:nvPr/>
        </p:nvSpPr>
        <p:spPr>
          <a:xfrm>
            <a:off x="3674810" y="4032195"/>
            <a:ext cx="3096344" cy="1200329"/>
          </a:xfrm>
          <a:prstGeom prst="rect">
            <a:avLst/>
          </a:prstGeom>
          <a:noFill/>
        </p:spPr>
        <p:txBody>
          <a:bodyPr wrap="square" rtlCol="0">
            <a:spAutoFit/>
          </a:bodyPr>
          <a:lstStyle/>
          <a:p>
            <a:r>
              <a:rPr lang="en-US" sz="1800" dirty="0">
                <a:solidFill>
                  <a:schemeClr val="bg1"/>
                </a:solidFill>
              </a:rPr>
              <a:t>510-727-9565</a:t>
            </a:r>
            <a:r>
              <a:rPr lang="en-US" sz="1800" b="1" i="1" dirty="0">
                <a:solidFill>
                  <a:schemeClr val="bg1"/>
                </a:solidFill>
              </a:rPr>
              <a:t>, </a:t>
            </a:r>
            <a:r>
              <a:rPr lang="en-US" sz="1800" b="1" i="1" dirty="0">
                <a:solidFill>
                  <a:schemeClr val="bg1"/>
                </a:solidFill>
                <a:hlinkClick r:id="rId5"/>
              </a:rPr>
              <a:t>www.achousingchoices</a:t>
            </a:r>
            <a:r>
              <a:rPr lang="en-US" sz="1800" dirty="0">
                <a:solidFill>
                  <a:schemeClr val="bg1"/>
                </a:solidFill>
                <a:hlinkClick r:id="rId5"/>
              </a:rPr>
              <a:t>.org</a:t>
            </a:r>
            <a:endParaRPr lang="en-US" sz="1800" dirty="0">
              <a:solidFill>
                <a:schemeClr val="bg1"/>
              </a:solidFill>
            </a:endParaRPr>
          </a:p>
          <a:p>
            <a:r>
              <a:rPr lang="en-US" sz="1800" dirty="0">
                <a:solidFill>
                  <a:schemeClr val="bg1"/>
                </a:solidFill>
                <a:hlinkClick r:id="rId6"/>
              </a:rPr>
              <a:t>housing@edenir.org</a:t>
            </a:r>
            <a:endParaRPr lang="en-US" sz="1800" dirty="0">
              <a:solidFill>
                <a:schemeClr val="bg1"/>
              </a:solidFill>
            </a:endParaRPr>
          </a:p>
          <a:p>
            <a:endParaRPr lang="en-US" dirty="0"/>
          </a:p>
        </p:txBody>
      </p:sp>
    </p:spTree>
    <p:extLst>
      <p:ext uri="{BB962C8B-B14F-4D97-AF65-F5344CB8AC3E}">
        <p14:creationId xmlns:p14="http://schemas.microsoft.com/office/powerpoint/2010/main" val="3347288658"/>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097B-6334-4A55-A7D9-0E5DED2B1A52}"/>
              </a:ext>
            </a:extLst>
          </p:cNvPr>
          <p:cNvSpPr>
            <a:spLocks noGrp="1"/>
          </p:cNvSpPr>
          <p:nvPr>
            <p:ph type="title"/>
          </p:nvPr>
        </p:nvSpPr>
        <p:spPr>
          <a:xfrm>
            <a:off x="2051720" y="195486"/>
            <a:ext cx="4896544" cy="864096"/>
          </a:xfrm>
        </p:spPr>
        <p:txBody>
          <a:bodyPr>
            <a:normAutofit fontScale="90000"/>
          </a:bodyPr>
          <a:lstStyle/>
          <a:p>
            <a:r>
              <a:rPr lang="en-US" dirty="0">
                <a:solidFill>
                  <a:schemeClr val="bg1"/>
                </a:solidFill>
              </a:rPr>
              <a:t>Landlord Testimonials</a:t>
            </a:r>
          </a:p>
        </p:txBody>
      </p:sp>
      <p:sp>
        <p:nvSpPr>
          <p:cNvPr id="3" name="Content Placeholder 2">
            <a:extLst>
              <a:ext uri="{FF2B5EF4-FFF2-40B4-BE49-F238E27FC236}">
                <a16:creationId xmlns:a16="http://schemas.microsoft.com/office/drawing/2014/main" id="{6902D65B-9E4F-4AF6-805C-E86D005F8179}"/>
              </a:ext>
            </a:extLst>
          </p:cNvPr>
          <p:cNvSpPr>
            <a:spLocks noGrp="1"/>
          </p:cNvSpPr>
          <p:nvPr>
            <p:ph sz="half" idx="1"/>
          </p:nvPr>
        </p:nvSpPr>
        <p:spPr>
          <a:xfrm>
            <a:off x="457200" y="1077648"/>
            <a:ext cx="4038600" cy="3517354"/>
          </a:xfrm>
        </p:spPr>
        <p:txBody>
          <a:bodyPr>
            <a:normAutofit fontScale="70000" lnSpcReduction="20000"/>
          </a:bodyPr>
          <a:lstStyle/>
          <a:p>
            <a:pPr marL="0" marR="0">
              <a:spcBef>
                <a:spcPts val="0"/>
              </a:spcBef>
              <a:spcAft>
                <a:spcPts val="0"/>
              </a:spcAft>
            </a:pPr>
            <a:br>
              <a:rPr lang="en-US" sz="2200" dirty="0">
                <a:solidFill>
                  <a:schemeClr val="bg1"/>
                </a:solidFill>
                <a:effectLst/>
                <a:latin typeface="Calibri" panose="020F0502020204030204" pitchFamily="34" charset="0"/>
                <a:ea typeface="Times New Roman" panose="02020603050405020304" pitchFamily="18" charset="0"/>
              </a:rPr>
            </a:br>
            <a:endParaRPr lang="en-US" sz="2200" dirty="0">
              <a:solidFill>
                <a:schemeClr val="bg1"/>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600" dirty="0">
                <a:solidFill>
                  <a:schemeClr val="bg1"/>
                </a:solidFill>
                <a:effectLst/>
                <a:latin typeface="Calibri" panose="020F0502020204030204" pitchFamily="34" charset="0"/>
                <a:ea typeface="Times New Roman" panose="02020603050405020304" pitchFamily="18" charset="0"/>
              </a:rPr>
              <a:t>Almira has always been a really wonderful person to work with.  She has always helped me out in the past.  211 has sent a referral for a good tenant that has been with me for 5 years.  I will always call Eden I &amp; R housing referral whenever there is a vacancy because they have always given me excellent service.   I look forward to working with Eden in the future.“</a:t>
            </a:r>
          </a:p>
          <a:p>
            <a:pPr marL="0" marR="0">
              <a:spcBef>
                <a:spcPts val="0"/>
              </a:spcBef>
              <a:spcAft>
                <a:spcPts val="0"/>
              </a:spcAft>
            </a:pPr>
            <a:endParaRPr lang="en-US" sz="2600" dirty="0">
              <a:solidFill>
                <a:schemeClr val="bg1"/>
              </a:solidFill>
              <a:latin typeface="Calibri" panose="020F0502020204030204" pitchFamily="34" charset="0"/>
              <a:ea typeface="Calibri" panose="020F0502020204030204" pitchFamily="34" charset="0"/>
            </a:endParaRPr>
          </a:p>
          <a:p>
            <a:pPr marL="0" marR="0">
              <a:spcBef>
                <a:spcPts val="0"/>
              </a:spcBef>
              <a:spcAft>
                <a:spcPts val="0"/>
              </a:spcAft>
            </a:pPr>
            <a:r>
              <a:rPr lang="en-US" sz="2600" dirty="0">
                <a:solidFill>
                  <a:schemeClr val="bg1"/>
                </a:solidFill>
                <a:effectLst/>
                <a:latin typeface="Calibri" panose="020F0502020204030204" pitchFamily="34" charset="0"/>
                <a:ea typeface="Times New Roman" panose="02020603050405020304" pitchFamily="18" charset="0"/>
              </a:rPr>
              <a:t>"Landlord Testimonial on 5/11/2021"</a:t>
            </a:r>
            <a:endParaRPr lang="en-US" sz="2600" dirty="0">
              <a:solidFill>
                <a:schemeClr val="bg1"/>
              </a:solidFill>
              <a:effectLst/>
              <a:latin typeface="Calibri" panose="020F0502020204030204" pitchFamily="34" charset="0"/>
              <a:ea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id="{FBE326FB-D0B1-4480-AFB1-2FF8D6BB86E6}"/>
              </a:ext>
            </a:extLst>
          </p:cNvPr>
          <p:cNvSpPr>
            <a:spLocks noGrp="1"/>
          </p:cNvSpPr>
          <p:nvPr>
            <p:ph sz="half" idx="2"/>
          </p:nvPr>
        </p:nvSpPr>
        <p:spPr>
          <a:xfrm>
            <a:off x="4928964" y="1070620"/>
            <a:ext cx="4038600" cy="2160240"/>
          </a:xfrm>
        </p:spPr>
        <p:txBody>
          <a:bodyPr>
            <a:normAutofit fontScale="70000" lnSpcReduction="20000"/>
          </a:bodyPr>
          <a:lstStyle/>
          <a:p>
            <a:r>
              <a:rPr lang="en-US" dirty="0">
                <a:solidFill>
                  <a:schemeClr val="bg2"/>
                </a:solidFill>
              </a:rPr>
              <a:t>Landlord, Mel Burton’s Audio </a:t>
            </a:r>
          </a:p>
        </p:txBody>
      </p:sp>
      <p:pic>
        <p:nvPicPr>
          <p:cNvPr id="5" name="Picture 4">
            <a:extLst>
              <a:ext uri="{FF2B5EF4-FFF2-40B4-BE49-F238E27FC236}">
                <a16:creationId xmlns:a16="http://schemas.microsoft.com/office/drawing/2014/main" id="{9BDA6FEC-4631-422B-80AC-BD72E7BD3B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2" t="3705" r="3572" b="24866"/>
          <a:stretch/>
        </p:blipFill>
        <p:spPr>
          <a:xfrm>
            <a:off x="6516216" y="3147814"/>
            <a:ext cx="1569775" cy="1152128"/>
          </a:xfrm>
          <a:prstGeom prst="rect">
            <a:avLst/>
          </a:prstGeom>
        </p:spPr>
      </p:pic>
      <p:pic>
        <p:nvPicPr>
          <p:cNvPr id="6" name="MSG00665">
            <a:hlinkClick r:id="" action="ppaction://media"/>
            <a:extLst>
              <a:ext uri="{FF2B5EF4-FFF2-40B4-BE49-F238E27FC236}">
                <a16:creationId xmlns:a16="http://schemas.microsoft.com/office/drawing/2014/main" id="{D9659FD3-885D-4183-92F4-8675363477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91503" y="2266950"/>
            <a:ext cx="609600" cy="609600"/>
          </a:xfrm>
          <a:prstGeom prst="rect">
            <a:avLst/>
          </a:prstGeom>
        </p:spPr>
      </p:pic>
      <p:pic>
        <p:nvPicPr>
          <p:cNvPr id="7" name="Picture 6">
            <a:extLst>
              <a:ext uri="{FF2B5EF4-FFF2-40B4-BE49-F238E27FC236}">
                <a16:creationId xmlns:a16="http://schemas.microsoft.com/office/drawing/2014/main" id="{6F856DFC-0E07-49BB-96CA-121267ED7B4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2" t="3705" r="3572" b="24866"/>
          <a:stretch/>
        </p:blipFill>
        <p:spPr>
          <a:xfrm>
            <a:off x="6516215" y="3147814"/>
            <a:ext cx="1569775" cy="1152128"/>
          </a:xfrm>
          <a:prstGeom prst="rect">
            <a:avLst/>
          </a:prstGeom>
        </p:spPr>
      </p:pic>
    </p:spTree>
    <p:extLst>
      <p:ext uri="{BB962C8B-B14F-4D97-AF65-F5344CB8AC3E}">
        <p14:creationId xmlns:p14="http://schemas.microsoft.com/office/powerpoint/2010/main" val="36848171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36"/>
          <p:cNvSpPr txBox="1"/>
          <p:nvPr/>
        </p:nvSpPr>
        <p:spPr>
          <a:xfrm>
            <a:off x="428351" y="1603996"/>
            <a:ext cx="2854061" cy="1169551"/>
          </a:xfrm>
          <a:prstGeom prst="rect">
            <a:avLst/>
          </a:prstGeom>
          <a:noFill/>
        </p:spPr>
        <p:txBody>
          <a:bodyPr wrap="square" rtlCol="0">
            <a:noAutofit/>
          </a:bodyPr>
          <a:lstStyle/>
          <a:p>
            <a:pPr algn="ctr"/>
            <a:r>
              <a:rPr lang="en-US" dirty="0">
                <a:solidFill>
                  <a:schemeClr val="bg1"/>
                </a:solidFill>
                <a:hlinkClick r:id="rId3"/>
              </a:rPr>
              <a:t>www.achousingchoices.org</a:t>
            </a:r>
            <a:r>
              <a:rPr lang="en-US" dirty="0">
                <a:solidFill>
                  <a:schemeClr val="bg1"/>
                </a:solidFill>
              </a:rPr>
              <a:t>.  Scroll to the bottom and click on “List Your Property”</a:t>
            </a:r>
          </a:p>
        </p:txBody>
      </p:sp>
      <p:sp>
        <p:nvSpPr>
          <p:cNvPr id="46" name="Text 44"/>
          <p:cNvSpPr txBox="1"/>
          <p:nvPr/>
        </p:nvSpPr>
        <p:spPr>
          <a:xfrm>
            <a:off x="1058915" y="3507853"/>
            <a:ext cx="1934833" cy="1169551"/>
          </a:xfrm>
          <a:prstGeom prst="rect">
            <a:avLst/>
          </a:prstGeom>
          <a:noFill/>
        </p:spPr>
        <p:txBody>
          <a:bodyPr wrap="square" rtlCol="0">
            <a:normAutofit/>
          </a:bodyPr>
          <a:lstStyle/>
          <a:p>
            <a:endParaRPr lang="en-US" sz="1600" dirty="0">
              <a:solidFill>
                <a:schemeClr val="bg1"/>
              </a:solidFill>
            </a:endParaRPr>
          </a:p>
        </p:txBody>
      </p:sp>
      <p:sp>
        <p:nvSpPr>
          <p:cNvPr id="47" name="Text 52"/>
          <p:cNvSpPr txBox="1"/>
          <p:nvPr/>
        </p:nvSpPr>
        <p:spPr>
          <a:xfrm>
            <a:off x="6164279" y="1240727"/>
            <a:ext cx="2199218" cy="1007312"/>
          </a:xfrm>
          <a:prstGeom prst="rect">
            <a:avLst/>
          </a:prstGeom>
          <a:noFill/>
        </p:spPr>
        <p:txBody>
          <a:bodyPr wrap="square" rtlCol="0">
            <a:normAutofit/>
          </a:bodyPr>
          <a:lstStyle/>
          <a:p>
            <a:pPr algn="ctr"/>
            <a:r>
              <a:rPr lang="en-US" sz="2000" dirty="0">
                <a:solidFill>
                  <a:schemeClr val="bg1"/>
                </a:solidFill>
              </a:rPr>
              <a:t>Call us at </a:t>
            </a:r>
          </a:p>
          <a:p>
            <a:pPr algn="ctr"/>
            <a:r>
              <a:rPr lang="en-US" sz="2000" dirty="0">
                <a:solidFill>
                  <a:schemeClr val="bg1"/>
                </a:solidFill>
              </a:rPr>
              <a:t>(510) 727-9565</a:t>
            </a:r>
          </a:p>
        </p:txBody>
      </p:sp>
      <p:sp>
        <p:nvSpPr>
          <p:cNvPr id="48" name="Text 53"/>
          <p:cNvSpPr txBox="1"/>
          <p:nvPr/>
        </p:nvSpPr>
        <p:spPr>
          <a:xfrm>
            <a:off x="6425136" y="2474706"/>
            <a:ext cx="2700279" cy="2177661"/>
          </a:xfrm>
          <a:prstGeom prst="rect">
            <a:avLst/>
          </a:prstGeom>
          <a:noFill/>
        </p:spPr>
        <p:txBody>
          <a:bodyPr wrap="square" rtlCol="0">
            <a:noAutofit/>
          </a:bodyPr>
          <a:lstStyle/>
          <a:p>
            <a:endParaRPr lang="en-US" sz="2000" dirty="0">
              <a:solidFill>
                <a:schemeClr val="bg1"/>
              </a:solidFill>
            </a:endParaRPr>
          </a:p>
          <a:p>
            <a:endParaRPr lang="en-US" sz="2000" dirty="0">
              <a:solidFill>
                <a:schemeClr val="bg1"/>
              </a:solidFill>
            </a:endParaRPr>
          </a:p>
          <a:p>
            <a:r>
              <a:rPr lang="en-US" sz="2000" dirty="0">
                <a:solidFill>
                  <a:schemeClr val="bg1"/>
                </a:solidFill>
              </a:rPr>
              <a:t>Agency Website</a:t>
            </a:r>
          </a:p>
          <a:p>
            <a:r>
              <a:rPr lang="en-US" sz="2000" dirty="0">
                <a:solidFill>
                  <a:schemeClr val="bg1"/>
                </a:solidFill>
                <a:hlinkClick r:id="rId4"/>
              </a:rPr>
              <a:t>www.edenir.org</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10" name="Rounded Rectangle 9"/>
          <p:cNvSpPr/>
          <p:nvPr/>
        </p:nvSpPr>
        <p:spPr>
          <a:xfrm rot="18847033">
            <a:off x="3547420" y="1618692"/>
            <a:ext cx="2049160" cy="199196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solidFill>
                <a:schemeClr val="bg1">
                  <a:lumMod val="95000"/>
                </a:schemeClr>
              </a:solidFill>
            </a:endParaRPr>
          </a:p>
        </p:txBody>
      </p:sp>
      <p:sp>
        <p:nvSpPr>
          <p:cNvPr id="49" name="Text 5"/>
          <p:cNvSpPr txBox="1"/>
          <p:nvPr/>
        </p:nvSpPr>
        <p:spPr>
          <a:xfrm>
            <a:off x="611560" y="987573"/>
            <a:ext cx="2643040" cy="253153"/>
          </a:xfrm>
          <a:prstGeom prst="rect">
            <a:avLst/>
          </a:prstGeom>
          <a:noFill/>
        </p:spPr>
        <p:txBody>
          <a:bodyPr wrap="square" rtlCol="0">
            <a:noAutofit/>
          </a:bodyPr>
          <a:lstStyle/>
          <a:p>
            <a:pPr algn="ctr"/>
            <a:r>
              <a:rPr lang="en-US" b="1" dirty="0">
                <a:solidFill>
                  <a:schemeClr val="bg1"/>
                </a:solidFill>
                <a:latin typeface="Arial" panose="020B0604020202020204" pitchFamily="34" charset="0"/>
                <a:cs typeface="Arial" panose="020B0604020202020204" pitchFamily="34" charset="0"/>
              </a:rPr>
              <a:t>Fill out the form on our website</a:t>
            </a:r>
            <a:endParaRPr lang="en-US" sz="800" b="1" dirty="0">
              <a:solidFill>
                <a:schemeClr val="bg1"/>
              </a:solidFill>
              <a:latin typeface="Arial" panose="020B0604020202020204" pitchFamily="34" charset="0"/>
              <a:cs typeface="Arial" panose="020B0604020202020204" pitchFamily="34" charset="0"/>
            </a:endParaRPr>
          </a:p>
        </p:txBody>
      </p:sp>
      <p:sp>
        <p:nvSpPr>
          <p:cNvPr id="50" name="Text 5"/>
          <p:cNvSpPr txBox="1"/>
          <p:nvPr/>
        </p:nvSpPr>
        <p:spPr>
          <a:xfrm>
            <a:off x="422307" y="3186924"/>
            <a:ext cx="2709533" cy="707886"/>
          </a:xfrm>
          <a:prstGeom prst="rect">
            <a:avLst/>
          </a:prstGeom>
          <a:noFill/>
        </p:spPr>
        <p:txBody>
          <a:bodyPr wrap="square" rtlCol="0">
            <a:normAutofit fontScale="92500"/>
          </a:bodyPr>
          <a:lstStyle/>
          <a:p>
            <a:pPr algn="ctr"/>
            <a:r>
              <a:rPr lang="en-US" b="1" dirty="0">
                <a:solidFill>
                  <a:schemeClr val="bg1"/>
                </a:solidFill>
                <a:latin typeface="Arial" panose="020B0604020202020204" pitchFamily="34" charset="0"/>
                <a:cs typeface="Arial" panose="020B0604020202020204" pitchFamily="34" charset="0"/>
              </a:rPr>
              <a:t>E-mail us at</a:t>
            </a:r>
          </a:p>
          <a:p>
            <a:pPr algn="ctr"/>
            <a:r>
              <a:rPr lang="en-US" b="1" dirty="0">
                <a:solidFill>
                  <a:schemeClr val="bg1"/>
                </a:solidFill>
                <a:latin typeface="Arial" panose="020B0604020202020204" pitchFamily="34" charset="0"/>
                <a:cs typeface="Arial" panose="020B0604020202020204" pitchFamily="34" charset="0"/>
              </a:rPr>
              <a:t>housinginfo@edenir.org</a:t>
            </a:r>
          </a:p>
        </p:txBody>
      </p:sp>
      <p:sp>
        <p:nvSpPr>
          <p:cNvPr id="6" name="Rectangle 5"/>
          <p:cNvSpPr/>
          <p:nvPr/>
        </p:nvSpPr>
        <p:spPr>
          <a:xfrm>
            <a:off x="422307" y="154507"/>
            <a:ext cx="8244757" cy="707886"/>
          </a:xfrm>
          <a:prstGeom prst="rect">
            <a:avLst/>
          </a:prstGeom>
          <a:noFill/>
        </p:spPr>
        <p:txBody>
          <a:bodyPr wrap="none" lIns="91440" tIns="45720" rIns="91440" bIns="45720">
            <a:spAutoFit/>
          </a:bodyPr>
          <a:lstStyle/>
          <a:p>
            <a:pPr algn="ctr"/>
            <a:r>
              <a:rPr lang="en-US" sz="4000" b="1" cap="none" spc="0" dirty="0">
                <a:ln w="1905"/>
                <a:solidFill>
                  <a:schemeClr val="bg1"/>
                </a:solidFill>
                <a:effectLst>
                  <a:innerShdw blurRad="69850" dist="43180" dir="5400000">
                    <a:srgbClr val="000000">
                      <a:alpha val="65000"/>
                    </a:srgbClr>
                  </a:innerShdw>
                </a:effectLst>
              </a:rPr>
              <a:t>HOW TO LIST A PROPERTY WITH 2-1-1</a:t>
            </a:r>
          </a:p>
        </p:txBody>
      </p:sp>
      <p:pic>
        <p:nvPicPr>
          <p:cNvPr id="17" name="Picture 16">
            <a:extLst>
              <a:ext uri="{FF2B5EF4-FFF2-40B4-BE49-F238E27FC236}">
                <a16:creationId xmlns:a16="http://schemas.microsoft.com/office/drawing/2014/main" id="{DE5E1408-FBBD-4EAB-BF9A-7A97C9BA74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2" t="3705" r="3572" b="24866"/>
          <a:stretch/>
        </p:blipFill>
        <p:spPr>
          <a:xfrm>
            <a:off x="3655386" y="1818772"/>
            <a:ext cx="1778598" cy="1368152"/>
          </a:xfrm>
          <a:prstGeom prst="rect">
            <a:avLst/>
          </a:prstGeom>
        </p:spPr>
      </p:pic>
    </p:spTree>
    <p:extLst>
      <p:ext uri="{BB962C8B-B14F-4D97-AF65-F5344CB8AC3E}">
        <p14:creationId xmlns:p14="http://schemas.microsoft.com/office/powerpoint/2010/main" val="35970410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arn(inVertical)">
                                      <p:cBhvr>
                                        <p:cTn id="11" dur="500"/>
                                        <p:tgtEl>
                                          <p:spTgt spid="49"/>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par>
                          <p:cTn id="20" fill="hold">
                            <p:stCondLst>
                              <p:cond delay="35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10" grpId="0" animBg="1"/>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4464-A69B-440E-913A-2C5088F51B4E}"/>
              </a:ext>
            </a:extLst>
          </p:cNvPr>
          <p:cNvSpPr>
            <a:spLocks noGrp="1"/>
          </p:cNvSpPr>
          <p:nvPr>
            <p:ph type="title"/>
          </p:nvPr>
        </p:nvSpPr>
        <p:spPr>
          <a:xfrm>
            <a:off x="323528" y="339502"/>
            <a:ext cx="5832648" cy="576064"/>
          </a:xfrm>
        </p:spPr>
        <p:txBody>
          <a:bodyPr>
            <a:noAutofit/>
          </a:bodyPr>
          <a:lstStyle/>
          <a:p>
            <a:r>
              <a:rPr lang="en-US" sz="2400" dirty="0">
                <a:solidFill>
                  <a:schemeClr val="bg1"/>
                </a:solidFill>
              </a:rPr>
              <a:t>Case Management programs, AHIP program</a:t>
            </a:r>
          </a:p>
        </p:txBody>
      </p:sp>
      <p:pic>
        <p:nvPicPr>
          <p:cNvPr id="4" name="Picture 3" descr="Graphical user interface, website&#10;&#10;Description automatically generated">
            <a:extLst>
              <a:ext uri="{FF2B5EF4-FFF2-40B4-BE49-F238E27FC236}">
                <a16:creationId xmlns:a16="http://schemas.microsoft.com/office/drawing/2014/main" id="{B61155DE-4C71-460F-8724-4BC8073FBC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58030"/>
            <a:ext cx="5256584" cy="397947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43AD696-A9FB-4663-AF75-ADE3154797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6933553" y="317210"/>
            <a:ext cx="1666132" cy="1281640"/>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EFD13AF3-A62C-4390-AA92-48572826E3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7376" y="3024038"/>
            <a:ext cx="1324744" cy="189659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6D95BE3-2ED1-4AA8-80FB-8FFCA407E050}"/>
              </a:ext>
            </a:extLst>
          </p:cNvPr>
          <p:cNvSpPr txBox="1"/>
          <p:nvPr/>
        </p:nvSpPr>
        <p:spPr>
          <a:xfrm>
            <a:off x="6156175" y="2109208"/>
            <a:ext cx="2443509" cy="1815882"/>
          </a:xfrm>
          <a:prstGeom prst="rect">
            <a:avLst/>
          </a:prstGeom>
          <a:noFill/>
        </p:spPr>
        <p:txBody>
          <a:bodyPr wrap="square">
            <a:spAutoFit/>
          </a:bodyPr>
          <a:lstStyle/>
          <a:p>
            <a:r>
              <a:rPr lang="en-US" sz="2800" dirty="0">
                <a:solidFill>
                  <a:schemeClr val="bg1"/>
                </a:solidFill>
              </a:rPr>
              <a:t>Call </a:t>
            </a:r>
          </a:p>
          <a:p>
            <a:r>
              <a:rPr lang="en-US" sz="2800" dirty="0">
                <a:solidFill>
                  <a:schemeClr val="bg1"/>
                </a:solidFill>
              </a:rPr>
              <a:t>510-537-2600 </a:t>
            </a:r>
          </a:p>
          <a:p>
            <a:r>
              <a:rPr lang="en-US" sz="2800" dirty="0">
                <a:solidFill>
                  <a:schemeClr val="bg1"/>
                </a:solidFill>
              </a:rPr>
              <a:t>Toll free </a:t>
            </a:r>
          </a:p>
          <a:p>
            <a:r>
              <a:rPr lang="en-US" sz="2800" dirty="0">
                <a:solidFill>
                  <a:schemeClr val="bg1"/>
                </a:solidFill>
              </a:rPr>
              <a:t>877-424-3746</a:t>
            </a:r>
          </a:p>
        </p:txBody>
      </p:sp>
    </p:spTree>
    <p:extLst>
      <p:ext uri="{BB962C8B-B14F-4D97-AF65-F5344CB8AC3E}">
        <p14:creationId xmlns:p14="http://schemas.microsoft.com/office/powerpoint/2010/main" val="245635949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CD5D0450-86A6-4CF8-8A59-0D3F55AA8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281"/>
            <a:ext cx="9144000" cy="4808937"/>
          </a:xfrm>
          <a:prstGeom prst="rect">
            <a:avLst/>
          </a:prstGeom>
        </p:spPr>
      </p:pic>
    </p:spTree>
    <p:extLst>
      <p:ext uri="{BB962C8B-B14F-4D97-AF65-F5344CB8AC3E}">
        <p14:creationId xmlns:p14="http://schemas.microsoft.com/office/powerpoint/2010/main" val="266714293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2697-B49A-4C2F-B46A-4B130492F65F}"/>
              </a:ext>
            </a:extLst>
          </p:cNvPr>
          <p:cNvSpPr>
            <a:spLocks noGrp="1"/>
          </p:cNvSpPr>
          <p:nvPr>
            <p:ph type="title"/>
          </p:nvPr>
        </p:nvSpPr>
        <p:spPr>
          <a:xfrm>
            <a:off x="519988" y="0"/>
            <a:ext cx="3000294" cy="1419622"/>
          </a:xfrm>
        </p:spPr>
        <p:txBody>
          <a:bodyPr>
            <a:noAutofit/>
          </a:bodyPr>
          <a:lstStyle/>
          <a:p>
            <a:br>
              <a:rPr lang="en-US" sz="3600" dirty="0">
                <a:solidFill>
                  <a:schemeClr val="bg1"/>
                </a:solidFill>
              </a:rPr>
            </a:br>
            <a:r>
              <a:rPr lang="en-US" sz="2800" dirty="0">
                <a:solidFill>
                  <a:schemeClr val="bg1"/>
                </a:solidFill>
              </a:rPr>
              <a:t>Housing Related Services</a:t>
            </a:r>
          </a:p>
        </p:txBody>
      </p:sp>
      <p:sp>
        <p:nvSpPr>
          <p:cNvPr id="3" name="Content Placeholder 2">
            <a:extLst>
              <a:ext uri="{FF2B5EF4-FFF2-40B4-BE49-F238E27FC236}">
                <a16:creationId xmlns:a16="http://schemas.microsoft.com/office/drawing/2014/main" id="{E90CD0F0-5D4E-47E2-B7D6-1FE7F7277376}"/>
              </a:ext>
            </a:extLst>
          </p:cNvPr>
          <p:cNvSpPr>
            <a:spLocks noGrp="1"/>
          </p:cNvSpPr>
          <p:nvPr>
            <p:ph idx="1"/>
          </p:nvPr>
        </p:nvSpPr>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Deposit assistance</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Back rent assistance</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Financial assistance on utility bills</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Legal aid</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Furniture</a:t>
            </a:r>
          </a:p>
          <a:p>
            <a:pPr marL="342900" marR="0" lvl="0" indent="-342900">
              <a:lnSpc>
                <a:spcPct val="107000"/>
              </a:lnSpc>
              <a:spcBef>
                <a:spcPts val="0"/>
              </a:spcBef>
              <a:spcAft>
                <a:spcPts val="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Transitional Housing</a:t>
            </a:r>
          </a:p>
          <a:p>
            <a:pPr marL="342900" marR="0" lvl="0" indent="-342900">
              <a:lnSpc>
                <a:spcPct val="107000"/>
              </a:lnSpc>
              <a:spcBef>
                <a:spcPts val="0"/>
              </a:spcBef>
              <a:spcAft>
                <a:spcPts val="80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Coordinated Entry System</a:t>
            </a:r>
          </a:p>
        </p:txBody>
      </p:sp>
      <p:sp>
        <p:nvSpPr>
          <p:cNvPr id="4" name="Text Placeholder 3">
            <a:extLst>
              <a:ext uri="{FF2B5EF4-FFF2-40B4-BE49-F238E27FC236}">
                <a16:creationId xmlns:a16="http://schemas.microsoft.com/office/drawing/2014/main" id="{089C1A08-4EF6-49EA-B07F-83D6F7FA52D5}"/>
              </a:ext>
            </a:extLst>
          </p:cNvPr>
          <p:cNvSpPr>
            <a:spLocks noGrp="1"/>
          </p:cNvSpPr>
          <p:nvPr>
            <p:ph type="body" sz="half" idx="2"/>
          </p:nvPr>
        </p:nvSpPr>
        <p:spPr>
          <a:xfrm>
            <a:off x="457201" y="1076327"/>
            <a:ext cx="3008313" cy="2071488"/>
          </a:xfrm>
        </p:spPr>
        <p:txBody>
          <a:bodyPr>
            <a:normAutofit/>
          </a:bodyPr>
          <a:lstStyle/>
          <a:p>
            <a:endParaRPr lang="en-US" sz="2800" dirty="0">
              <a:solidFill>
                <a:schemeClr val="bg1"/>
              </a:solidFill>
            </a:endParaRPr>
          </a:p>
          <a:p>
            <a:r>
              <a:rPr lang="en-US" sz="2800" dirty="0">
                <a:solidFill>
                  <a:schemeClr val="bg1"/>
                </a:solidFill>
              </a:rPr>
              <a:t>Helps people stay in housing and get back into housing. </a:t>
            </a:r>
          </a:p>
        </p:txBody>
      </p:sp>
      <p:pic>
        <p:nvPicPr>
          <p:cNvPr id="5" name="Picture 4">
            <a:extLst>
              <a:ext uri="{FF2B5EF4-FFF2-40B4-BE49-F238E27FC236}">
                <a16:creationId xmlns:a16="http://schemas.microsoft.com/office/drawing/2014/main" id="{60F179C5-8F02-4D40-A955-E253400385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879769" y="3507854"/>
            <a:ext cx="1778598" cy="1368152"/>
          </a:xfrm>
          <a:prstGeom prst="rect">
            <a:avLst/>
          </a:prstGeom>
        </p:spPr>
      </p:pic>
    </p:spTree>
    <p:extLst>
      <p:ext uri="{BB962C8B-B14F-4D97-AF65-F5344CB8AC3E}">
        <p14:creationId xmlns:p14="http://schemas.microsoft.com/office/powerpoint/2010/main" val="1893174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18318"/>
            <a:ext cx="7886699" cy="699516"/>
          </a:xfrm>
        </p:spPr>
        <p:txBody>
          <a:bodyPr>
            <a:normAutofit fontScale="90000"/>
          </a:bodyPr>
          <a:lstStyle/>
          <a:p>
            <a:pPr algn="l"/>
            <a:r>
              <a:rPr lang="en-US" sz="4050" dirty="0">
                <a:cs typeface="Calibri Light"/>
              </a:rPr>
              <a:t>AC Housing Choices Website</a:t>
            </a:r>
            <a:endParaRPr lang="en-US" sz="4050" dirty="0"/>
          </a:p>
        </p:txBody>
      </p:sp>
      <p:sp>
        <p:nvSpPr>
          <p:cNvPr id="3" name="Subtitle 2"/>
          <p:cNvSpPr>
            <a:spLocks noGrp="1"/>
          </p:cNvSpPr>
          <p:nvPr>
            <p:ph type="subTitle" idx="1"/>
          </p:nvPr>
        </p:nvSpPr>
        <p:spPr>
          <a:xfrm>
            <a:off x="628650" y="1001795"/>
            <a:ext cx="7886699" cy="315468"/>
          </a:xfrm>
        </p:spPr>
        <p:txBody>
          <a:bodyPr vert="horz" lIns="68580" tIns="34290" rIns="68580" bIns="34290" rtlCol="0" anchor="t" anchorCtr="0">
            <a:normAutofit fontScale="92500" lnSpcReduction="20000"/>
          </a:bodyPr>
          <a:lstStyle/>
          <a:p>
            <a:pPr algn="l"/>
            <a:r>
              <a:rPr lang="en-US" dirty="0">
                <a:cs typeface="Calibri"/>
              </a:rPr>
              <a:t>URL – www.achousingchoices.org</a:t>
            </a:r>
            <a:endParaRPr lang="en-US" dirty="0"/>
          </a:p>
        </p:txBody>
      </p:sp>
      <p:pic>
        <p:nvPicPr>
          <p:cNvPr id="4" name="Picture 4" descr="Graphical user interface, website&#10;&#10;Description automatically generated">
            <a:extLst>
              <a:ext uri="{FF2B5EF4-FFF2-40B4-BE49-F238E27FC236}">
                <a16:creationId xmlns:a16="http://schemas.microsoft.com/office/drawing/2014/main" id="{FF703AA1-555D-4784-9C89-D81BDD7FCF6D}"/>
              </a:ext>
            </a:extLst>
          </p:cNvPr>
          <p:cNvPicPr>
            <a:picLocks noChangeAspect="1"/>
          </p:cNvPicPr>
          <p:nvPr/>
        </p:nvPicPr>
        <p:blipFill>
          <a:blip r:embed="rId2"/>
          <a:stretch>
            <a:fillRect/>
          </a:stretch>
        </p:blipFill>
        <p:spPr>
          <a:xfrm>
            <a:off x="721642" y="1397851"/>
            <a:ext cx="7700716" cy="3330560"/>
          </a:xfrm>
          <a:prstGeom prst="rect">
            <a:avLst/>
          </a:prstGeom>
        </p:spPr>
      </p:pic>
    </p:spTree>
    <p:extLst>
      <p:ext uri="{BB962C8B-B14F-4D97-AF65-F5344CB8AC3E}">
        <p14:creationId xmlns:p14="http://schemas.microsoft.com/office/powerpoint/2010/main" val="10985722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6F2C3-1EBE-48C4-9BF9-D172BE54FDD5}"/>
              </a:ext>
            </a:extLst>
          </p:cNvPr>
          <p:cNvPicPr/>
          <p:nvPr/>
        </p:nvPicPr>
        <p:blipFill>
          <a:blip r:embed="rId2"/>
          <a:stretch>
            <a:fillRect/>
          </a:stretch>
        </p:blipFill>
        <p:spPr>
          <a:xfrm>
            <a:off x="971600" y="411510"/>
            <a:ext cx="7200800" cy="3456384"/>
          </a:xfrm>
          <a:prstGeom prst="rect">
            <a:avLst/>
          </a:prstGeom>
        </p:spPr>
      </p:pic>
      <p:sp>
        <p:nvSpPr>
          <p:cNvPr id="6" name="TextBox 5">
            <a:extLst>
              <a:ext uri="{FF2B5EF4-FFF2-40B4-BE49-F238E27FC236}">
                <a16:creationId xmlns:a16="http://schemas.microsoft.com/office/drawing/2014/main" id="{E7B943F2-4F3E-45BA-BC23-EA64D92ACA88}"/>
              </a:ext>
            </a:extLst>
          </p:cNvPr>
          <p:cNvSpPr txBox="1"/>
          <p:nvPr/>
        </p:nvSpPr>
        <p:spPr>
          <a:xfrm>
            <a:off x="1331640" y="4227934"/>
            <a:ext cx="5832648" cy="646331"/>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New Alameda County Affordable Housing Portal https://housing.acgov.org/</a:t>
            </a:r>
            <a:r>
              <a:rPr lang="en-US" sz="1800" dirty="0">
                <a:solidFill>
                  <a:schemeClr val="bg1"/>
                </a:solidFill>
                <a:effectLst/>
                <a:latin typeface="Arial" panose="020B0604020202020204" pitchFamily="34" charset="0"/>
                <a:ea typeface="Arial" panose="020B0604020202020204" pitchFamily="34" charset="0"/>
              </a:rPr>
              <a:t>  </a:t>
            </a:r>
            <a:endParaRPr lang="en-US" dirty="0">
              <a:solidFill>
                <a:schemeClr val="bg1"/>
              </a:solidFill>
            </a:endParaRPr>
          </a:p>
        </p:txBody>
      </p:sp>
    </p:spTree>
    <p:extLst>
      <p:ext uri="{BB962C8B-B14F-4D97-AF65-F5344CB8AC3E}">
        <p14:creationId xmlns:p14="http://schemas.microsoft.com/office/powerpoint/2010/main" val="3892499367"/>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5DFD-EA8D-4F8F-AE3F-BB33DE248474}"/>
              </a:ext>
            </a:extLst>
          </p:cNvPr>
          <p:cNvSpPr>
            <a:spLocks noGrp="1"/>
          </p:cNvSpPr>
          <p:nvPr>
            <p:ph type="title"/>
          </p:nvPr>
        </p:nvSpPr>
        <p:spPr>
          <a:xfrm>
            <a:off x="791580" y="123478"/>
            <a:ext cx="7560840" cy="720080"/>
          </a:xfrm>
        </p:spPr>
        <p:txBody>
          <a:bodyPr>
            <a:noAutofit/>
          </a:bodyPr>
          <a:lstStyle/>
          <a:p>
            <a:r>
              <a:rPr lang="en-US" sz="2400" dirty="0">
                <a:solidFill>
                  <a:schemeClr val="bg1"/>
                </a:solidFill>
              </a:rPr>
              <a:t>Let’s summarize</a:t>
            </a:r>
          </a:p>
        </p:txBody>
      </p:sp>
      <p:sp>
        <p:nvSpPr>
          <p:cNvPr id="3" name="TextBox 2">
            <a:extLst>
              <a:ext uri="{FF2B5EF4-FFF2-40B4-BE49-F238E27FC236}">
                <a16:creationId xmlns:a16="http://schemas.microsoft.com/office/drawing/2014/main" id="{197C2694-8F6D-4F4F-9CAF-FAA287C93C11}"/>
              </a:ext>
            </a:extLst>
          </p:cNvPr>
          <p:cNvSpPr txBox="1"/>
          <p:nvPr/>
        </p:nvSpPr>
        <p:spPr>
          <a:xfrm>
            <a:off x="971600" y="802927"/>
            <a:ext cx="6912768" cy="4062972"/>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 211 Call Center and CHOICES website for your one-stop-shop.</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Find Affordable Housing</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Permanent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Find open waiting list on CHOICES website or call 211 and apply for as many as possible.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Short term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Room and Board – website  </a:t>
            </a:r>
            <a:r>
              <a:rPr lang="en-US" sz="16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https://ilacalifornia.org/alameda-county/</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or Google - ILA Alameda County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Shares and beds – call 211.</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Transitional Housing - call 211</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are homeless register for CES -call 211</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A61A4B1-40DF-4A46-A10C-C0F161DC96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6880943" y="118851"/>
            <a:ext cx="1778598" cy="1368152"/>
          </a:xfrm>
          <a:prstGeom prst="rect">
            <a:avLst/>
          </a:prstGeom>
        </p:spPr>
      </p:pic>
    </p:spTree>
    <p:extLst>
      <p:ext uri="{BB962C8B-B14F-4D97-AF65-F5344CB8AC3E}">
        <p14:creationId xmlns:p14="http://schemas.microsoft.com/office/powerpoint/2010/main" val="82949966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91F21-BAB7-4CE3-8EAC-A487729B0740}"/>
              </a:ext>
            </a:extLst>
          </p:cNvPr>
          <p:cNvSpPr txBox="1"/>
          <p:nvPr/>
        </p:nvSpPr>
        <p:spPr>
          <a:xfrm>
            <a:off x="292647" y="1059582"/>
            <a:ext cx="6534472" cy="3857787"/>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Locations, Needs and Eligibility</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City – Be as flexible as possible.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Special Needs – select wheelchair unit on CHOICES website or call 211.</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Age - Many 62+ age developments, CHOICES and call 211.</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Citizenship status – Non-citizens can apply for Tax Credit Affordable Housing using TIN numbers, CHOICES and Call 211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Criminal Background/Credit –.  Always appeal if you are denied.  Get character reference letters. Work on expunging your background record, use the Clean Slate clinic and Call 211 for referral.</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B3EB793-43A8-47F4-90C6-B663960D6CFA}"/>
              </a:ext>
            </a:extLst>
          </p:cNvPr>
          <p:cNvSpPr txBox="1"/>
          <p:nvPr/>
        </p:nvSpPr>
        <p:spPr>
          <a:xfrm>
            <a:off x="395536" y="472263"/>
            <a:ext cx="3312368" cy="461665"/>
          </a:xfrm>
          <a:prstGeom prst="rect">
            <a:avLst/>
          </a:prstGeom>
          <a:noFill/>
        </p:spPr>
        <p:txBody>
          <a:bodyPr wrap="square" rtlCol="0">
            <a:spAutoFit/>
          </a:bodyPr>
          <a:lstStyle/>
          <a:p>
            <a:r>
              <a:rPr lang="en-US" sz="2400" dirty="0">
                <a:solidFill>
                  <a:schemeClr val="bg1"/>
                </a:solidFill>
              </a:rPr>
              <a:t>Let’s Summarize </a:t>
            </a:r>
            <a:r>
              <a:rPr lang="en-US" sz="2400" dirty="0" err="1">
                <a:solidFill>
                  <a:schemeClr val="bg1"/>
                </a:solidFill>
              </a:rPr>
              <a:t>cont</a:t>
            </a:r>
            <a:r>
              <a:rPr lang="en-US" sz="2400" dirty="0">
                <a:solidFill>
                  <a:schemeClr val="bg1"/>
                </a:solidFill>
              </a:rPr>
              <a:t>…</a:t>
            </a:r>
          </a:p>
        </p:txBody>
      </p:sp>
      <p:pic>
        <p:nvPicPr>
          <p:cNvPr id="5" name="Picture 4">
            <a:extLst>
              <a:ext uri="{FF2B5EF4-FFF2-40B4-BE49-F238E27FC236}">
                <a16:creationId xmlns:a16="http://schemas.microsoft.com/office/drawing/2014/main" id="{A5A75974-1757-412F-87D5-19640DBC05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72" t="3705" r="3572" b="24866"/>
          <a:stretch/>
        </p:blipFill>
        <p:spPr>
          <a:xfrm>
            <a:off x="6874457" y="249852"/>
            <a:ext cx="1778598" cy="1368152"/>
          </a:xfrm>
          <a:prstGeom prst="rect">
            <a:avLst/>
          </a:prstGeom>
        </p:spPr>
      </p:pic>
    </p:spTree>
    <p:extLst>
      <p:ext uri="{BB962C8B-B14F-4D97-AF65-F5344CB8AC3E}">
        <p14:creationId xmlns:p14="http://schemas.microsoft.com/office/powerpoint/2010/main" val="428801096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9B1C7D-7F56-4B3F-B728-FAD8364C7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893" y="140668"/>
            <a:ext cx="6668214" cy="5002832"/>
          </a:xfrm>
          <a:prstGeom prst="rect">
            <a:avLst/>
          </a:prstGeom>
        </p:spPr>
      </p:pic>
    </p:spTree>
    <p:extLst>
      <p:ext uri="{BB962C8B-B14F-4D97-AF65-F5344CB8AC3E}">
        <p14:creationId xmlns:p14="http://schemas.microsoft.com/office/powerpoint/2010/main" val="261234966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F419-BA8C-4DEF-9C16-1691CD18D38E}"/>
              </a:ext>
            </a:extLst>
          </p:cNvPr>
          <p:cNvSpPr>
            <a:spLocks noGrp="1"/>
          </p:cNvSpPr>
          <p:nvPr>
            <p:ph type="title"/>
          </p:nvPr>
        </p:nvSpPr>
        <p:spPr>
          <a:xfrm>
            <a:off x="179512" y="51470"/>
            <a:ext cx="6336704" cy="688016"/>
          </a:xfrm>
        </p:spPr>
        <p:txBody>
          <a:bodyPr>
            <a:normAutofit/>
          </a:bodyPr>
          <a:lstStyle/>
          <a:p>
            <a:r>
              <a:rPr lang="en-US" sz="2400" dirty="0">
                <a:solidFill>
                  <a:schemeClr val="bg1"/>
                </a:solidFill>
              </a:rPr>
              <a:t>Let’s Summarize, </a:t>
            </a:r>
            <a:r>
              <a:rPr lang="en-US" sz="2400" dirty="0" err="1">
                <a:solidFill>
                  <a:schemeClr val="bg1"/>
                </a:solidFill>
              </a:rPr>
              <a:t>cont</a:t>
            </a:r>
            <a:r>
              <a:rPr lang="en-US" sz="2400" dirty="0">
                <a:solidFill>
                  <a:schemeClr val="bg1"/>
                </a:solidFill>
              </a:rPr>
              <a:t>…</a:t>
            </a:r>
          </a:p>
        </p:txBody>
      </p:sp>
      <p:sp>
        <p:nvSpPr>
          <p:cNvPr id="3" name="TextBox 2">
            <a:extLst>
              <a:ext uri="{FF2B5EF4-FFF2-40B4-BE49-F238E27FC236}">
                <a16:creationId xmlns:a16="http://schemas.microsoft.com/office/drawing/2014/main" id="{766F7D8D-04F7-4B01-82A5-6A3495978F78}"/>
              </a:ext>
            </a:extLst>
          </p:cNvPr>
          <p:cNvSpPr txBox="1"/>
          <p:nvPr/>
        </p:nvSpPr>
        <p:spPr>
          <a:xfrm>
            <a:off x="395536" y="929073"/>
            <a:ext cx="6984776" cy="4309898"/>
          </a:xfrm>
          <a:prstGeom prst="rect">
            <a:avLst/>
          </a:prstGeom>
          <a:noFill/>
        </p:spPr>
        <p:txBody>
          <a:bodyPr wrap="square" rtlCol="0">
            <a:spAutoFit/>
          </a:bodyPr>
          <a:lstStyle/>
          <a:p>
            <a:pPr marL="628650" marR="0" lvl="1" indent="-171450">
              <a:lnSpc>
                <a:spcPct val="107000"/>
              </a:lnSpc>
              <a:spcBef>
                <a:spcPts val="0"/>
              </a:spcBef>
              <a:spcAft>
                <a:spcPts val="800"/>
              </a:spcAft>
              <a:buFont typeface="Arial" panose="020B0604020202020204" pitchFamily="34" charset="0"/>
              <a:buChar char="•"/>
              <a:tabLst>
                <a:tab pos="9144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Apply</a:t>
            </a:r>
            <a:r>
              <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Apply only during open waiting period. </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 is free to apply</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Acquire an application at site, online or ask the manager to mail one.</a:t>
            </a:r>
          </a:p>
          <a:p>
            <a:pPr marL="1143000" lvl="2" indent="-228600">
              <a:lnSpc>
                <a:spcPct val="107000"/>
              </a:lnSpc>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211 does not have applications nor tracks applications.</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Complete application carefully and truthfully</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Submit it to manager as instructed.</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Keep a Master List of where you applied, with dates and best contact. </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Stable Mailing address or have a PO Box.  Check mail regularly.</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Get Your Finances and Credit Ready</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Free credit repair at Spark Point, call 211 for this referral.</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Have your IDs and income verifications ready and current.</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F156027-F7AA-4A0B-BB38-16C6E5198E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6969866" y="244997"/>
            <a:ext cx="1778598" cy="1368152"/>
          </a:xfrm>
          <a:prstGeom prst="rect">
            <a:avLst/>
          </a:prstGeom>
        </p:spPr>
      </p:pic>
    </p:spTree>
    <p:extLst>
      <p:ext uri="{BB962C8B-B14F-4D97-AF65-F5344CB8AC3E}">
        <p14:creationId xmlns:p14="http://schemas.microsoft.com/office/powerpoint/2010/main" val="246709180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190969-CA31-45F9-9407-D183BDDB92F3}"/>
              </a:ext>
            </a:extLst>
          </p:cNvPr>
          <p:cNvSpPr txBox="1"/>
          <p:nvPr/>
        </p:nvSpPr>
        <p:spPr>
          <a:xfrm>
            <a:off x="539552" y="471708"/>
            <a:ext cx="7056784" cy="4671792"/>
          </a:xfrm>
          <a:prstGeom prst="rect">
            <a:avLst/>
          </a:prstGeom>
          <a:noFill/>
        </p:spPr>
        <p:txBody>
          <a:bodyPr wrap="square">
            <a:spAutoFit/>
          </a:bodyPr>
          <a:lstStyle/>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BIGGEST TIPS!</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Master List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Solid Mailing address</a:t>
            </a: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Check mail regularly</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Your contact info updated</a:t>
            </a: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Clean up credit and background</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Wingdings" panose="05000000000000000000" pitchFamily="2" charset="2"/>
              <a:buChar char=""/>
              <a:tabLst>
                <a:tab pos="1828800" algn="l"/>
              </a:tabLst>
            </a:pPr>
            <a:r>
              <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Use</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211 and www.achousingchoices.org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CD263EB1-4B8E-4167-96F2-C83C527CA0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72" t="3705" r="3572" b="24866"/>
          <a:stretch/>
        </p:blipFill>
        <p:spPr>
          <a:xfrm>
            <a:off x="6969866" y="244997"/>
            <a:ext cx="1778598" cy="1368152"/>
          </a:xfrm>
          <a:prstGeom prst="rect">
            <a:avLst/>
          </a:prstGeom>
        </p:spPr>
      </p:pic>
    </p:spTree>
    <p:extLst>
      <p:ext uri="{BB962C8B-B14F-4D97-AF65-F5344CB8AC3E}">
        <p14:creationId xmlns:p14="http://schemas.microsoft.com/office/powerpoint/2010/main" val="161121798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8A221-9BEA-4882-BB08-11805A19EB78}"/>
              </a:ext>
            </a:extLst>
          </p:cNvPr>
          <p:cNvSpPr>
            <a:spLocks noGrp="1"/>
          </p:cNvSpPr>
          <p:nvPr>
            <p:ph type="title"/>
          </p:nvPr>
        </p:nvSpPr>
        <p:spPr>
          <a:xfrm>
            <a:off x="467544" y="363751"/>
            <a:ext cx="5112568" cy="576064"/>
          </a:xfrm>
        </p:spPr>
        <p:txBody>
          <a:bodyPr>
            <a:normAutofit fontScale="90000"/>
          </a:bodyPr>
          <a:lstStyle/>
          <a:p>
            <a:r>
              <a:rPr lang="en-US" dirty="0">
                <a:solidFill>
                  <a:schemeClr val="bg1"/>
                </a:solidFill>
              </a:rPr>
              <a:t>211 Caller Feedback</a:t>
            </a:r>
          </a:p>
        </p:txBody>
      </p:sp>
      <p:sp>
        <p:nvSpPr>
          <p:cNvPr id="4" name="TextBox 3">
            <a:extLst>
              <a:ext uri="{FF2B5EF4-FFF2-40B4-BE49-F238E27FC236}">
                <a16:creationId xmlns:a16="http://schemas.microsoft.com/office/drawing/2014/main" id="{50B8EA09-D965-4284-9255-C4A8B50650CB}"/>
              </a:ext>
            </a:extLst>
          </p:cNvPr>
          <p:cNvSpPr txBox="1"/>
          <p:nvPr/>
        </p:nvSpPr>
        <p:spPr>
          <a:xfrm>
            <a:off x="467544" y="977229"/>
            <a:ext cx="6131607" cy="3514488"/>
          </a:xfrm>
          <a:prstGeom prst="rect">
            <a:avLst/>
          </a:prstGeom>
          <a:noFill/>
        </p:spPr>
        <p:txBody>
          <a:bodyPr wrap="square">
            <a:spAutoFit/>
          </a:bodyPr>
          <a:lstStyle/>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Ms. G., called 211 starting in 2019.  She received many affordable housing listings and applied all over the Bay Area.  Today she has been approved for a unit in Walnut Creek and she has some advice to fellow seekers.</a:t>
            </a:r>
          </a:p>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“Apply to many properties and keep a master list. Don’t believe people if they say the list is very long.  I got calls from some places much faster than I expected.  While you are waiting check your credit and clean it up as much as possible.  Have all your documents and ID ready and current so when they call you are ready.  Call the properties often and just ask if they have anything available.  Don’t be discouraged, increase your motivation. Stay happy and positive.</a:t>
            </a:r>
          </a:p>
          <a:p>
            <a:pPr marL="0" marR="0">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highly recommend 211 for affordable housing listings and other resources, like financial assistance and deposit assistance. I learned a lot by calling 211.  The staff is very excellent, encouraging, welcoming and professional.  It took two years for me to secure an affordable housing unit and I wanted to call and thank 211 for all their help. “ </a:t>
            </a:r>
          </a:p>
        </p:txBody>
      </p:sp>
      <p:pic>
        <p:nvPicPr>
          <p:cNvPr id="5" name="Picture 4">
            <a:extLst>
              <a:ext uri="{FF2B5EF4-FFF2-40B4-BE49-F238E27FC236}">
                <a16:creationId xmlns:a16="http://schemas.microsoft.com/office/drawing/2014/main" id="{6BA1A65F-DDE7-42BA-B14A-0D0C6775CF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72" t="3705" r="3572" b="24866"/>
          <a:stretch/>
        </p:blipFill>
        <p:spPr>
          <a:xfrm>
            <a:off x="7056235" y="555526"/>
            <a:ext cx="1621538" cy="1190119"/>
          </a:xfrm>
          <a:prstGeom prst="rect">
            <a:avLst/>
          </a:prstGeom>
        </p:spPr>
      </p:pic>
    </p:spTree>
    <p:extLst>
      <p:ext uri="{BB962C8B-B14F-4D97-AF65-F5344CB8AC3E}">
        <p14:creationId xmlns:p14="http://schemas.microsoft.com/office/powerpoint/2010/main" val="151029183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8F0D-4D40-40A4-96A6-4CABDE213E57}"/>
              </a:ext>
            </a:extLst>
          </p:cNvPr>
          <p:cNvSpPr>
            <a:spLocks noGrp="1"/>
          </p:cNvSpPr>
          <p:nvPr>
            <p:ph type="ctrTitle"/>
          </p:nvPr>
        </p:nvSpPr>
        <p:spPr>
          <a:xfrm>
            <a:off x="539552" y="699542"/>
            <a:ext cx="7772400" cy="1102519"/>
          </a:xfrm>
        </p:spPr>
        <p:txBody>
          <a:bodyPr/>
          <a:lstStyle/>
          <a:p>
            <a:r>
              <a:rPr lang="en-US" dirty="0">
                <a:solidFill>
                  <a:schemeClr val="bg1"/>
                </a:solidFill>
              </a:rPr>
              <a:t>Contact Us</a:t>
            </a:r>
          </a:p>
        </p:txBody>
      </p:sp>
      <p:sp>
        <p:nvSpPr>
          <p:cNvPr id="3" name="Subtitle 2">
            <a:extLst>
              <a:ext uri="{FF2B5EF4-FFF2-40B4-BE49-F238E27FC236}">
                <a16:creationId xmlns:a16="http://schemas.microsoft.com/office/drawing/2014/main" id="{F389228F-380C-4CF8-BF70-6D38BA61E6D4}"/>
              </a:ext>
            </a:extLst>
          </p:cNvPr>
          <p:cNvSpPr>
            <a:spLocks noGrp="1"/>
          </p:cNvSpPr>
          <p:nvPr>
            <p:ph type="subTitle" idx="1"/>
          </p:nvPr>
        </p:nvSpPr>
        <p:spPr>
          <a:xfrm>
            <a:off x="611560" y="2117303"/>
            <a:ext cx="7160840" cy="2484277"/>
          </a:xfrm>
        </p:spPr>
        <p:txBody>
          <a:bodyPr>
            <a:normAutofit fontScale="92500" lnSpcReduction="10000"/>
          </a:bodyPr>
          <a:lstStyle/>
          <a:p>
            <a:pPr algn="l"/>
            <a:r>
              <a:rPr lang="en-US" sz="2600" dirty="0">
                <a:solidFill>
                  <a:schemeClr val="bg1"/>
                </a:solidFill>
                <a:latin typeface="Arial" panose="020B0604020202020204" pitchFamily="34" charset="0"/>
                <a:cs typeface="Arial" panose="020B0604020202020204" pitchFamily="34" charset="0"/>
              </a:rPr>
              <a:t>For questions call us (510) 727-9565</a:t>
            </a:r>
          </a:p>
          <a:p>
            <a:pPr algn="l"/>
            <a:r>
              <a:rPr lang="en-US" sz="2600" dirty="0">
                <a:solidFill>
                  <a:schemeClr val="bg1"/>
                </a:solidFill>
                <a:latin typeface="Arial" panose="020B0604020202020204" pitchFamily="34" charset="0"/>
                <a:cs typeface="Arial" panose="020B0604020202020204" pitchFamily="34" charset="0"/>
              </a:rPr>
              <a:t>For housing listings call 211 or go to www.achousingchoices.org</a:t>
            </a:r>
          </a:p>
          <a:p>
            <a:pPr algn="l"/>
            <a:endParaRPr lang="en-US" sz="2600" dirty="0">
              <a:solidFill>
                <a:schemeClr val="bg1"/>
              </a:solidFill>
              <a:latin typeface="Arial" panose="020B0604020202020204" pitchFamily="34" charset="0"/>
              <a:cs typeface="Arial" panose="020B0604020202020204" pitchFamily="34" charset="0"/>
            </a:endParaRPr>
          </a:p>
          <a:p>
            <a:pPr algn="l"/>
            <a:r>
              <a:rPr lang="en-US" sz="2600" dirty="0">
                <a:solidFill>
                  <a:schemeClr val="bg1"/>
                </a:solidFill>
                <a:latin typeface="Arial" panose="020B0604020202020204" pitchFamily="34" charset="0"/>
                <a:cs typeface="Arial" panose="020B0604020202020204" pitchFamily="34" charset="0"/>
              </a:rPr>
              <a:t>E-mail us at </a:t>
            </a:r>
            <a:r>
              <a:rPr lang="en-US" sz="2600" dirty="0">
                <a:solidFill>
                  <a:schemeClr val="bg1"/>
                </a:solidFill>
                <a:latin typeface="Arial" panose="020B0604020202020204" pitchFamily="34" charset="0"/>
                <a:cs typeface="Arial" panose="020B0604020202020204" pitchFamily="34" charset="0"/>
                <a:hlinkClick r:id="rId2"/>
              </a:rPr>
              <a:t>housinginfo@edenir.org</a:t>
            </a:r>
            <a:r>
              <a:rPr lang="en-US" sz="2600" dirty="0">
                <a:solidFill>
                  <a:schemeClr val="bg1"/>
                </a:solidFill>
                <a:latin typeface="Arial" panose="020B0604020202020204" pitchFamily="34" charset="0"/>
                <a:cs typeface="Arial" panose="020B0604020202020204" pitchFamily="34" charset="0"/>
              </a:rPr>
              <a:t> or </a:t>
            </a:r>
            <a:r>
              <a:rPr lang="en-US" sz="2600" dirty="0">
                <a:solidFill>
                  <a:schemeClr val="bg1"/>
                </a:solidFill>
                <a:latin typeface="Arial" panose="020B0604020202020204" pitchFamily="34" charset="0"/>
                <a:cs typeface="Arial" panose="020B0604020202020204" pitchFamily="34" charset="0"/>
                <a:hlinkClick r:id="rId3"/>
              </a:rPr>
              <a:t>pamg@edenir.org</a:t>
            </a:r>
            <a:r>
              <a:rPr lang="en-US" sz="2600" dirty="0">
                <a:solidFill>
                  <a:schemeClr val="bg1"/>
                </a:solidFill>
                <a:latin typeface="Arial" panose="020B0604020202020204" pitchFamily="34" charset="0"/>
                <a:cs typeface="Arial" panose="020B0604020202020204" pitchFamily="34" charset="0"/>
              </a:rPr>
              <a:t> to receive this </a:t>
            </a:r>
            <a:r>
              <a:rPr lang="en-US" sz="2600" dirty="0" err="1">
                <a:solidFill>
                  <a:schemeClr val="bg1"/>
                </a:solidFill>
                <a:latin typeface="Arial" panose="020B0604020202020204" pitchFamily="34" charset="0"/>
                <a:cs typeface="Arial" panose="020B0604020202020204" pitchFamily="34" charset="0"/>
              </a:rPr>
              <a:t>powerpoint</a:t>
            </a:r>
            <a:r>
              <a:rPr lang="en-US" sz="2600" dirty="0">
                <a:solidFill>
                  <a:schemeClr val="bg1"/>
                </a:solidFill>
                <a:latin typeface="Arial" panose="020B0604020202020204" pitchFamily="34" charset="0"/>
                <a:cs typeface="Arial" panose="020B0604020202020204" pitchFamily="34" charset="0"/>
              </a:rPr>
              <a:t>.  </a:t>
            </a:r>
          </a:p>
          <a:p>
            <a:pPr algn="ctr"/>
            <a:endParaRPr lang="en-US" sz="2000" dirty="0">
              <a:solidFill>
                <a:schemeClr val="bg1"/>
              </a:solidFill>
            </a:endParaRPr>
          </a:p>
          <a:p>
            <a:endParaRPr lang="en-US" dirty="0"/>
          </a:p>
        </p:txBody>
      </p:sp>
      <p:pic>
        <p:nvPicPr>
          <p:cNvPr id="6" name="Picture 5">
            <a:extLst>
              <a:ext uri="{FF2B5EF4-FFF2-40B4-BE49-F238E27FC236}">
                <a16:creationId xmlns:a16="http://schemas.microsoft.com/office/drawing/2014/main" id="{3AD7AD44-96FA-4947-B90A-847F42A907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2" t="3705" r="3572" b="24866"/>
          <a:stretch/>
        </p:blipFill>
        <p:spPr>
          <a:xfrm>
            <a:off x="6156176" y="541920"/>
            <a:ext cx="1931700" cy="1417761"/>
          </a:xfrm>
          <a:prstGeom prst="rect">
            <a:avLst/>
          </a:prstGeom>
        </p:spPr>
      </p:pic>
    </p:spTree>
    <p:extLst>
      <p:ext uri="{BB962C8B-B14F-4D97-AF65-F5344CB8AC3E}">
        <p14:creationId xmlns:p14="http://schemas.microsoft.com/office/powerpoint/2010/main" val="120662071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207528-15F8-4851-87C3-BEDBF43DB851}"/>
              </a:ext>
            </a:extLst>
          </p:cNvPr>
          <p:cNvSpPr txBox="1"/>
          <p:nvPr/>
        </p:nvSpPr>
        <p:spPr>
          <a:xfrm>
            <a:off x="2915816" y="2355726"/>
            <a:ext cx="3257880" cy="769441"/>
          </a:xfrm>
          <a:prstGeom prst="rect">
            <a:avLst/>
          </a:prstGeom>
          <a:noFill/>
        </p:spPr>
        <p:txBody>
          <a:bodyPr wrap="none" rtlCol="0">
            <a:spAutoFit/>
          </a:bodyPr>
          <a:lstStyle/>
          <a:p>
            <a:r>
              <a:rPr lang="en-US" sz="4400" dirty="0">
                <a:solidFill>
                  <a:schemeClr val="bg1"/>
                </a:solidFill>
              </a:rPr>
              <a:t>QUESTIONS ?</a:t>
            </a:r>
          </a:p>
        </p:txBody>
      </p:sp>
      <p:pic>
        <p:nvPicPr>
          <p:cNvPr id="3" name="Picture 2">
            <a:extLst>
              <a:ext uri="{FF2B5EF4-FFF2-40B4-BE49-F238E27FC236}">
                <a16:creationId xmlns:a16="http://schemas.microsoft.com/office/drawing/2014/main" id="{E9ECC3F0-E185-4DCB-A827-4DA49E0360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72" t="3705" r="3572" b="24866"/>
          <a:stretch/>
        </p:blipFill>
        <p:spPr>
          <a:xfrm>
            <a:off x="6516216" y="555526"/>
            <a:ext cx="1931700" cy="1417761"/>
          </a:xfrm>
          <a:prstGeom prst="rect">
            <a:avLst/>
          </a:prstGeom>
        </p:spPr>
      </p:pic>
    </p:spTree>
    <p:extLst>
      <p:ext uri="{BB962C8B-B14F-4D97-AF65-F5344CB8AC3E}">
        <p14:creationId xmlns:p14="http://schemas.microsoft.com/office/powerpoint/2010/main" val="383008591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A86961-AD13-456A-8DE6-E697BD396AA6}"/>
              </a:ext>
            </a:extLst>
          </p:cNvPr>
          <p:cNvSpPr txBox="1"/>
          <p:nvPr/>
        </p:nvSpPr>
        <p:spPr>
          <a:xfrm>
            <a:off x="1691680" y="2571750"/>
            <a:ext cx="6192688" cy="646331"/>
          </a:xfrm>
          <a:prstGeom prst="rect">
            <a:avLst/>
          </a:prstGeom>
          <a:noFill/>
        </p:spPr>
        <p:txBody>
          <a:bodyPr wrap="square" rtlCol="0">
            <a:spAutoFit/>
          </a:bodyPr>
          <a:lstStyle/>
          <a:p>
            <a:r>
              <a:rPr lang="en-US" sz="3600" dirty="0">
                <a:solidFill>
                  <a:schemeClr val="bg1"/>
                </a:solidFill>
              </a:rPr>
              <a:t>Thank you for joining us today!</a:t>
            </a:r>
          </a:p>
        </p:txBody>
      </p:sp>
      <p:pic>
        <p:nvPicPr>
          <p:cNvPr id="3" name="Picture 2">
            <a:extLst>
              <a:ext uri="{FF2B5EF4-FFF2-40B4-BE49-F238E27FC236}">
                <a16:creationId xmlns:a16="http://schemas.microsoft.com/office/drawing/2014/main" id="{A3E5464A-A5D7-4BA9-BAD5-4094FFAF6B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72" t="3705" r="3572" b="24866"/>
          <a:stretch/>
        </p:blipFill>
        <p:spPr>
          <a:xfrm>
            <a:off x="6156176" y="541920"/>
            <a:ext cx="1931700" cy="1417761"/>
          </a:xfrm>
          <a:prstGeom prst="rect">
            <a:avLst/>
          </a:prstGeom>
        </p:spPr>
      </p:pic>
    </p:spTree>
    <p:extLst>
      <p:ext uri="{BB962C8B-B14F-4D97-AF65-F5344CB8AC3E}">
        <p14:creationId xmlns:p14="http://schemas.microsoft.com/office/powerpoint/2010/main" val="2658537819"/>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Text 36"/>
          <p:cNvSpPr txBox="1"/>
          <p:nvPr/>
        </p:nvSpPr>
        <p:spPr>
          <a:xfrm>
            <a:off x="527266" y="1445127"/>
            <a:ext cx="2854061" cy="1169551"/>
          </a:xfrm>
          <a:prstGeom prst="rect">
            <a:avLst/>
          </a:prstGeom>
          <a:noFill/>
        </p:spPr>
        <p:txBody>
          <a:bodyPr wrap="square" rtlCol="0">
            <a:noAutofit/>
          </a:bodyPr>
          <a:lstStyle/>
          <a:p>
            <a:pPr algn="ctr"/>
            <a:r>
              <a:rPr lang="en-US" dirty="0">
                <a:solidFill>
                  <a:schemeClr val="bg1"/>
                </a:solidFill>
                <a:hlinkClick r:id="rId3"/>
              </a:rPr>
              <a:t>www.achousingchoices.org</a:t>
            </a:r>
            <a:r>
              <a:rPr lang="en-US" dirty="0">
                <a:solidFill>
                  <a:schemeClr val="bg1"/>
                </a:solidFill>
              </a:rPr>
              <a:t>.  Scroll to the bottom and click on “List Your Property”</a:t>
            </a:r>
          </a:p>
        </p:txBody>
      </p:sp>
      <p:sp>
        <p:nvSpPr>
          <p:cNvPr id="46" name="Text 44"/>
          <p:cNvSpPr txBox="1"/>
          <p:nvPr/>
        </p:nvSpPr>
        <p:spPr>
          <a:xfrm>
            <a:off x="1058915" y="3507853"/>
            <a:ext cx="1934833" cy="1169551"/>
          </a:xfrm>
          <a:prstGeom prst="rect">
            <a:avLst/>
          </a:prstGeom>
          <a:noFill/>
        </p:spPr>
        <p:txBody>
          <a:bodyPr wrap="square" rtlCol="0">
            <a:normAutofit/>
          </a:bodyPr>
          <a:lstStyle/>
          <a:p>
            <a:endParaRPr lang="en-US" sz="1600" dirty="0">
              <a:solidFill>
                <a:schemeClr val="bg1"/>
              </a:solidFill>
            </a:endParaRPr>
          </a:p>
        </p:txBody>
      </p:sp>
      <p:sp>
        <p:nvSpPr>
          <p:cNvPr id="47" name="Text 52"/>
          <p:cNvSpPr txBox="1"/>
          <p:nvPr/>
        </p:nvSpPr>
        <p:spPr>
          <a:xfrm>
            <a:off x="6164279" y="1240727"/>
            <a:ext cx="2199218" cy="1007312"/>
          </a:xfrm>
          <a:prstGeom prst="rect">
            <a:avLst/>
          </a:prstGeom>
          <a:noFill/>
        </p:spPr>
        <p:txBody>
          <a:bodyPr wrap="square" rtlCol="0">
            <a:normAutofit/>
          </a:bodyPr>
          <a:lstStyle/>
          <a:p>
            <a:pPr algn="ctr"/>
            <a:r>
              <a:rPr lang="en-US" sz="2000" dirty="0">
                <a:solidFill>
                  <a:schemeClr val="bg1"/>
                </a:solidFill>
              </a:rPr>
              <a:t>Call us at </a:t>
            </a:r>
          </a:p>
          <a:p>
            <a:pPr algn="ctr"/>
            <a:r>
              <a:rPr lang="en-US" sz="2000" dirty="0">
                <a:solidFill>
                  <a:schemeClr val="bg1"/>
                </a:solidFill>
              </a:rPr>
              <a:t>(510) 727-9565</a:t>
            </a:r>
          </a:p>
        </p:txBody>
      </p:sp>
      <p:sp>
        <p:nvSpPr>
          <p:cNvPr id="48" name="Text 53"/>
          <p:cNvSpPr txBox="1"/>
          <p:nvPr/>
        </p:nvSpPr>
        <p:spPr>
          <a:xfrm>
            <a:off x="6425136" y="2474706"/>
            <a:ext cx="2700279" cy="2177661"/>
          </a:xfrm>
          <a:prstGeom prst="rect">
            <a:avLst/>
          </a:prstGeom>
          <a:noFill/>
        </p:spPr>
        <p:txBody>
          <a:bodyPr wrap="square" rtlCol="0">
            <a:noAutofit/>
          </a:bodyPr>
          <a:lstStyle/>
          <a:p>
            <a:endParaRPr lang="en-US" sz="2000" dirty="0">
              <a:solidFill>
                <a:schemeClr val="bg1"/>
              </a:solidFill>
            </a:endParaRPr>
          </a:p>
          <a:p>
            <a:endParaRPr lang="en-US" sz="2000" dirty="0">
              <a:solidFill>
                <a:schemeClr val="bg1"/>
              </a:solidFill>
            </a:endParaRPr>
          </a:p>
          <a:p>
            <a:r>
              <a:rPr lang="en-US" sz="2000" dirty="0">
                <a:solidFill>
                  <a:schemeClr val="bg1"/>
                </a:solidFill>
              </a:rPr>
              <a:t>Agency Website</a:t>
            </a:r>
          </a:p>
          <a:p>
            <a:r>
              <a:rPr lang="en-US" sz="2000" dirty="0">
                <a:solidFill>
                  <a:schemeClr val="bg1"/>
                </a:solidFill>
                <a:hlinkClick r:id="rId4"/>
              </a:rPr>
              <a:t>www.edenir.org</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10" name="Rounded Rectangle 9"/>
          <p:cNvSpPr/>
          <p:nvPr/>
        </p:nvSpPr>
        <p:spPr>
          <a:xfrm rot="18847033">
            <a:off x="3547420" y="1618692"/>
            <a:ext cx="2049160" cy="1991969"/>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solidFill>
                <a:schemeClr val="bg1">
                  <a:lumMod val="95000"/>
                </a:schemeClr>
              </a:solidFill>
            </a:endParaRPr>
          </a:p>
        </p:txBody>
      </p:sp>
      <p:sp>
        <p:nvSpPr>
          <p:cNvPr id="49" name="Text 5"/>
          <p:cNvSpPr txBox="1"/>
          <p:nvPr/>
        </p:nvSpPr>
        <p:spPr>
          <a:xfrm>
            <a:off x="692738" y="871395"/>
            <a:ext cx="2561862" cy="369332"/>
          </a:xfrm>
          <a:prstGeom prst="rect">
            <a:avLst/>
          </a:prstGeom>
          <a:noFill/>
        </p:spPr>
        <p:txBody>
          <a:bodyPr wrap="square" rtlCol="0">
            <a:noAutofit/>
          </a:bodyPr>
          <a:lstStyle/>
          <a:p>
            <a:pPr algn="ctr"/>
            <a:r>
              <a:rPr lang="en-US" b="1" dirty="0">
                <a:solidFill>
                  <a:schemeClr val="bg1"/>
                </a:solidFill>
                <a:latin typeface="Arial" panose="020B0604020202020204" pitchFamily="34" charset="0"/>
                <a:cs typeface="Arial" panose="020B0604020202020204" pitchFamily="34" charset="0"/>
              </a:rPr>
              <a:t>Fill out the form on our website</a:t>
            </a:r>
            <a:endParaRPr lang="en-US" sz="800" b="1" dirty="0">
              <a:solidFill>
                <a:schemeClr val="bg1"/>
              </a:solidFill>
              <a:latin typeface="Arial" panose="020B0604020202020204" pitchFamily="34" charset="0"/>
              <a:cs typeface="Arial" panose="020B0604020202020204" pitchFamily="34" charset="0"/>
            </a:endParaRPr>
          </a:p>
        </p:txBody>
      </p:sp>
      <p:sp>
        <p:nvSpPr>
          <p:cNvPr id="50" name="Text 5"/>
          <p:cNvSpPr txBox="1"/>
          <p:nvPr/>
        </p:nvSpPr>
        <p:spPr>
          <a:xfrm>
            <a:off x="422307" y="3186924"/>
            <a:ext cx="2709533" cy="707886"/>
          </a:xfrm>
          <a:prstGeom prst="rect">
            <a:avLst/>
          </a:prstGeom>
          <a:noFill/>
        </p:spPr>
        <p:txBody>
          <a:bodyPr wrap="square" rtlCol="0">
            <a:normAutofit fontScale="92500"/>
          </a:bodyPr>
          <a:lstStyle/>
          <a:p>
            <a:pPr algn="ctr"/>
            <a:r>
              <a:rPr lang="en-US" b="1" dirty="0">
                <a:solidFill>
                  <a:schemeClr val="bg1"/>
                </a:solidFill>
                <a:latin typeface="Arial" panose="020B0604020202020204" pitchFamily="34" charset="0"/>
                <a:cs typeface="Arial" panose="020B0604020202020204" pitchFamily="34" charset="0"/>
              </a:rPr>
              <a:t>E-mail us at</a:t>
            </a:r>
          </a:p>
          <a:p>
            <a:pPr algn="ctr"/>
            <a:r>
              <a:rPr lang="en-US" b="1" dirty="0">
                <a:solidFill>
                  <a:schemeClr val="bg1"/>
                </a:solidFill>
                <a:latin typeface="Arial" panose="020B0604020202020204" pitchFamily="34" charset="0"/>
                <a:cs typeface="Arial" panose="020B0604020202020204" pitchFamily="34" charset="0"/>
              </a:rPr>
              <a:t>housinginfo@edenir.org</a:t>
            </a:r>
          </a:p>
        </p:txBody>
      </p:sp>
      <p:sp>
        <p:nvSpPr>
          <p:cNvPr id="6" name="Rectangle 5"/>
          <p:cNvSpPr/>
          <p:nvPr/>
        </p:nvSpPr>
        <p:spPr>
          <a:xfrm>
            <a:off x="422307" y="154507"/>
            <a:ext cx="8244757" cy="707886"/>
          </a:xfrm>
          <a:prstGeom prst="rect">
            <a:avLst/>
          </a:prstGeom>
          <a:noFill/>
        </p:spPr>
        <p:txBody>
          <a:bodyPr wrap="none" lIns="91440" tIns="45720" rIns="91440" bIns="45720">
            <a:spAutoFit/>
          </a:bodyPr>
          <a:lstStyle/>
          <a:p>
            <a:pPr algn="ctr"/>
            <a:r>
              <a:rPr lang="en-US" sz="4000" b="1" cap="none" spc="0" dirty="0">
                <a:ln w="1905"/>
                <a:solidFill>
                  <a:schemeClr val="bg1"/>
                </a:solidFill>
                <a:effectLst>
                  <a:innerShdw blurRad="69850" dist="43180" dir="5400000">
                    <a:srgbClr val="000000">
                      <a:alpha val="65000"/>
                    </a:srgbClr>
                  </a:innerShdw>
                </a:effectLst>
              </a:rPr>
              <a:t>HOW TO LIST A PROPERTY WITH 2-1-1</a:t>
            </a:r>
          </a:p>
        </p:txBody>
      </p:sp>
      <p:pic>
        <p:nvPicPr>
          <p:cNvPr id="17" name="Picture 16">
            <a:extLst>
              <a:ext uri="{FF2B5EF4-FFF2-40B4-BE49-F238E27FC236}">
                <a16:creationId xmlns:a16="http://schemas.microsoft.com/office/drawing/2014/main" id="{DE5E1408-FBBD-4EAB-BF9A-7A97C9BA74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2" t="3705" r="3572" b="24866"/>
          <a:stretch/>
        </p:blipFill>
        <p:spPr>
          <a:xfrm>
            <a:off x="3655386" y="1818772"/>
            <a:ext cx="1778598" cy="1368152"/>
          </a:xfrm>
          <a:prstGeom prst="rect">
            <a:avLst/>
          </a:prstGeom>
        </p:spPr>
      </p:pic>
    </p:spTree>
    <p:extLst>
      <p:ext uri="{BB962C8B-B14F-4D97-AF65-F5344CB8AC3E}">
        <p14:creationId xmlns:p14="http://schemas.microsoft.com/office/powerpoint/2010/main" val="20361060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barn(inVertical)">
                                      <p:cBhvr>
                                        <p:cTn id="11" dur="500"/>
                                        <p:tgtEl>
                                          <p:spTgt spid="49"/>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500"/>
                                        <p:tgtEl>
                                          <p:spTgt spid="45"/>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par>
                          <p:cTn id="20" fill="hold">
                            <p:stCondLst>
                              <p:cond delay="3500"/>
                            </p:stCondLst>
                            <p:childTnLst>
                              <p:par>
                                <p:cTn id="21" presetID="22" presetClass="entr" presetSubtype="1" fill="hold" grpId="0" nodeType="afterEffect" nodePh="1">
                                  <p:stCondLst>
                                    <p:cond delay="0"/>
                                  </p:stCondLst>
                                  <p:endCondLst>
                                    <p:cond evt="begin" delay="0">
                                      <p:tn val="21"/>
                                    </p:cond>
                                  </p:end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500"/>
                                        <p:tgtEl>
                                          <p:spTgt spid="46"/>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10" grpId="0" animBg="1"/>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097B-6334-4A55-A7D9-0E5DED2B1A52}"/>
              </a:ext>
            </a:extLst>
          </p:cNvPr>
          <p:cNvSpPr>
            <a:spLocks noGrp="1"/>
          </p:cNvSpPr>
          <p:nvPr>
            <p:ph type="title"/>
          </p:nvPr>
        </p:nvSpPr>
        <p:spPr>
          <a:xfrm>
            <a:off x="2051720" y="195486"/>
            <a:ext cx="4896544" cy="864096"/>
          </a:xfrm>
        </p:spPr>
        <p:txBody>
          <a:bodyPr>
            <a:normAutofit fontScale="90000"/>
          </a:bodyPr>
          <a:lstStyle/>
          <a:p>
            <a:r>
              <a:rPr lang="en-US" dirty="0">
                <a:solidFill>
                  <a:schemeClr val="bg1"/>
                </a:solidFill>
              </a:rPr>
              <a:t>Landlord Testimonials</a:t>
            </a:r>
          </a:p>
        </p:txBody>
      </p:sp>
      <p:sp>
        <p:nvSpPr>
          <p:cNvPr id="3" name="Content Placeholder 2">
            <a:extLst>
              <a:ext uri="{FF2B5EF4-FFF2-40B4-BE49-F238E27FC236}">
                <a16:creationId xmlns:a16="http://schemas.microsoft.com/office/drawing/2014/main" id="{6902D65B-9E4F-4AF6-805C-E86D005F8179}"/>
              </a:ext>
            </a:extLst>
          </p:cNvPr>
          <p:cNvSpPr>
            <a:spLocks noGrp="1"/>
          </p:cNvSpPr>
          <p:nvPr>
            <p:ph sz="half" idx="1"/>
          </p:nvPr>
        </p:nvSpPr>
        <p:spPr>
          <a:xfrm>
            <a:off x="457200" y="987574"/>
            <a:ext cx="4038600" cy="3600400"/>
          </a:xfrm>
        </p:spPr>
        <p:txBody>
          <a:bodyPr>
            <a:normAutofit fontScale="77500" lnSpcReduction="20000"/>
          </a:bodyPr>
          <a:lstStyle/>
          <a:p>
            <a:endParaRPr lang="en-US" sz="3300" dirty="0">
              <a:solidFill>
                <a:schemeClr val="bg1"/>
              </a:solidFill>
            </a:endParaRPr>
          </a:p>
          <a:p>
            <a:r>
              <a:rPr lang="en-US" sz="3300" dirty="0">
                <a:solidFill>
                  <a:schemeClr val="bg1"/>
                </a:solidFill>
              </a:rPr>
              <a:t>“I’m appreciative of all the resources that I have learned to help me with my business of being a landlord and property owner.  I also appreciate the phone calls from Almira, checking in and sharing information too.” </a:t>
            </a:r>
          </a:p>
          <a:p>
            <a:r>
              <a:rPr lang="en-US" sz="3300" dirty="0">
                <a:solidFill>
                  <a:schemeClr val="bg1"/>
                </a:solidFill>
              </a:rPr>
              <a:t>AM</a:t>
            </a:r>
          </a:p>
          <a:p>
            <a:endParaRPr lang="en-US" dirty="0"/>
          </a:p>
        </p:txBody>
      </p:sp>
      <p:sp>
        <p:nvSpPr>
          <p:cNvPr id="4" name="Content Placeholder 3">
            <a:extLst>
              <a:ext uri="{FF2B5EF4-FFF2-40B4-BE49-F238E27FC236}">
                <a16:creationId xmlns:a16="http://schemas.microsoft.com/office/drawing/2014/main" id="{FBE326FB-D0B1-4480-AFB1-2FF8D6BB86E6}"/>
              </a:ext>
            </a:extLst>
          </p:cNvPr>
          <p:cNvSpPr>
            <a:spLocks noGrp="1"/>
          </p:cNvSpPr>
          <p:nvPr>
            <p:ph sz="half" idx="2"/>
          </p:nvPr>
        </p:nvSpPr>
        <p:spPr>
          <a:xfrm>
            <a:off x="4928964" y="1070620"/>
            <a:ext cx="4038600" cy="2160240"/>
          </a:xfrm>
        </p:spPr>
        <p:txBody>
          <a:bodyPr>
            <a:normAutofit fontScale="77500" lnSpcReduction="20000"/>
          </a:bodyPr>
          <a:lstStyle/>
          <a:p>
            <a:r>
              <a:rPr lang="en-US" dirty="0">
                <a:solidFill>
                  <a:schemeClr val="bg2"/>
                </a:solidFill>
              </a:rPr>
              <a:t>Landlord, Mel Burton’s Audio </a:t>
            </a:r>
          </a:p>
        </p:txBody>
      </p:sp>
      <p:pic>
        <p:nvPicPr>
          <p:cNvPr id="5" name="Picture 4">
            <a:extLst>
              <a:ext uri="{FF2B5EF4-FFF2-40B4-BE49-F238E27FC236}">
                <a16:creationId xmlns:a16="http://schemas.microsoft.com/office/drawing/2014/main" id="{9BDA6FEC-4631-422B-80AC-BD72E7BD3B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2" t="3705" r="3572" b="24866"/>
          <a:stretch/>
        </p:blipFill>
        <p:spPr>
          <a:xfrm>
            <a:off x="6516216" y="3147814"/>
            <a:ext cx="1569775" cy="1152128"/>
          </a:xfrm>
          <a:prstGeom prst="rect">
            <a:avLst/>
          </a:prstGeom>
        </p:spPr>
      </p:pic>
      <p:pic>
        <p:nvPicPr>
          <p:cNvPr id="6" name="MSG00665">
            <a:hlinkClick r:id="" action="ppaction://media"/>
            <a:extLst>
              <a:ext uri="{FF2B5EF4-FFF2-40B4-BE49-F238E27FC236}">
                <a16:creationId xmlns:a16="http://schemas.microsoft.com/office/drawing/2014/main" id="{D9659FD3-885D-4183-92F4-8675363477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91503" y="2266950"/>
            <a:ext cx="609600" cy="609600"/>
          </a:xfrm>
          <a:prstGeom prst="rect">
            <a:avLst/>
          </a:prstGeom>
        </p:spPr>
      </p:pic>
    </p:spTree>
    <p:extLst>
      <p:ext uri="{BB962C8B-B14F-4D97-AF65-F5344CB8AC3E}">
        <p14:creationId xmlns:p14="http://schemas.microsoft.com/office/powerpoint/2010/main" val="6122857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365ED-7A7E-4D6A-8C35-EF21CAAAA22F}"/>
              </a:ext>
            </a:extLst>
          </p:cNvPr>
          <p:cNvSpPr>
            <a:spLocks noGrp="1"/>
          </p:cNvSpPr>
          <p:nvPr>
            <p:ph type="title"/>
          </p:nvPr>
        </p:nvSpPr>
        <p:spPr>
          <a:xfrm>
            <a:off x="457201" y="204787"/>
            <a:ext cx="6059015" cy="926804"/>
          </a:xfrm>
        </p:spPr>
        <p:txBody>
          <a:bodyPr>
            <a:noAutofit/>
          </a:bodyPr>
          <a:lstStyle/>
          <a:p>
            <a:r>
              <a:rPr lang="en-US" sz="3600" dirty="0">
                <a:solidFill>
                  <a:schemeClr val="bg1"/>
                </a:solidFill>
              </a:rPr>
              <a:t>Services for Landlords</a:t>
            </a:r>
          </a:p>
        </p:txBody>
      </p:sp>
      <p:sp>
        <p:nvSpPr>
          <p:cNvPr id="3" name="Content Placeholder 2">
            <a:extLst>
              <a:ext uri="{FF2B5EF4-FFF2-40B4-BE49-F238E27FC236}">
                <a16:creationId xmlns:a16="http://schemas.microsoft.com/office/drawing/2014/main" id="{15AA0111-E86A-49AA-A228-EA43EB0A9AE3}"/>
              </a:ext>
            </a:extLst>
          </p:cNvPr>
          <p:cNvSpPr>
            <a:spLocks noGrp="1"/>
          </p:cNvSpPr>
          <p:nvPr>
            <p:ph idx="1"/>
          </p:nvPr>
        </p:nvSpPr>
        <p:spPr>
          <a:xfrm>
            <a:off x="4427984" y="204788"/>
            <a:ext cx="4258816" cy="4389835"/>
          </a:xfrm>
        </p:spPr>
        <p:txBody>
          <a:bodyPr/>
          <a:lstStyle/>
          <a:p>
            <a:pPr marL="457200" indent="-457200">
              <a:buFont typeface="Arial" panose="020B0604020202020204" pitchFamily="34" charset="0"/>
              <a:buChar char="•"/>
            </a:pPr>
            <a:endParaRPr lang="en-US" dirty="0">
              <a:solidFill>
                <a:schemeClr val="bg1"/>
              </a:solidFill>
            </a:endParaRPr>
          </a:p>
          <a:p>
            <a:r>
              <a:rPr lang="en-US" sz="2400" dirty="0">
                <a:solidFill>
                  <a:schemeClr val="bg1"/>
                </a:solidFill>
              </a:rPr>
              <a:t>Some examples</a:t>
            </a:r>
          </a:p>
          <a:p>
            <a:pPr marL="457200" indent="-457200">
              <a:buFont typeface="Arial" panose="020B0604020202020204" pitchFamily="34" charset="0"/>
              <a:buChar char="•"/>
            </a:pPr>
            <a:r>
              <a:rPr lang="en-US" sz="2400" dirty="0">
                <a:solidFill>
                  <a:schemeClr val="bg1"/>
                </a:solidFill>
              </a:rPr>
              <a:t>Mediation services</a:t>
            </a:r>
          </a:p>
          <a:p>
            <a:pPr marL="457200" indent="-457200">
              <a:buFont typeface="Arial" panose="020B0604020202020204" pitchFamily="34" charset="0"/>
              <a:buChar char="•"/>
            </a:pPr>
            <a:r>
              <a:rPr lang="en-US" sz="2400" dirty="0">
                <a:solidFill>
                  <a:schemeClr val="bg1"/>
                </a:solidFill>
              </a:rPr>
              <a:t>Legal services</a:t>
            </a:r>
          </a:p>
          <a:p>
            <a:pPr marL="457200" indent="-457200">
              <a:buFont typeface="Arial" panose="020B0604020202020204" pitchFamily="34" charset="0"/>
              <a:buChar char="•"/>
            </a:pPr>
            <a:r>
              <a:rPr lang="en-US" sz="2400" dirty="0">
                <a:solidFill>
                  <a:schemeClr val="bg1"/>
                </a:solidFill>
              </a:rPr>
              <a:t>Housing repair programs</a:t>
            </a:r>
          </a:p>
          <a:p>
            <a:pPr marL="457200" indent="-457200">
              <a:buFont typeface="Arial" panose="020B0604020202020204" pitchFamily="34" charset="0"/>
              <a:buChar char="•"/>
            </a:pPr>
            <a:endParaRPr lang="en-US" dirty="0"/>
          </a:p>
          <a:p>
            <a:endParaRPr lang="en-US" dirty="0"/>
          </a:p>
        </p:txBody>
      </p:sp>
      <p:sp>
        <p:nvSpPr>
          <p:cNvPr id="4" name="Text Placeholder 3">
            <a:extLst>
              <a:ext uri="{FF2B5EF4-FFF2-40B4-BE49-F238E27FC236}">
                <a16:creationId xmlns:a16="http://schemas.microsoft.com/office/drawing/2014/main" id="{35237E2D-CE68-4AEC-BB56-CFE9893B4678}"/>
              </a:ext>
            </a:extLst>
          </p:cNvPr>
          <p:cNvSpPr>
            <a:spLocks noGrp="1"/>
          </p:cNvSpPr>
          <p:nvPr>
            <p:ph type="body" sz="half" idx="2"/>
          </p:nvPr>
        </p:nvSpPr>
        <p:spPr>
          <a:xfrm>
            <a:off x="457201" y="1076327"/>
            <a:ext cx="3008313" cy="3367632"/>
          </a:xfrm>
        </p:spPr>
        <p:txBody>
          <a:bodyPr/>
          <a:lstStyle/>
          <a:p>
            <a:r>
              <a:rPr lang="en-US" sz="2400" dirty="0">
                <a:solidFill>
                  <a:schemeClr val="bg1"/>
                </a:solidFill>
              </a:rPr>
              <a:t>2-1-1 lists services for landlords in Alameda County.  </a:t>
            </a:r>
          </a:p>
          <a:p>
            <a:r>
              <a:rPr lang="en-US" sz="2400" dirty="0">
                <a:solidFill>
                  <a:schemeClr val="bg1"/>
                </a:solidFill>
              </a:rPr>
              <a:t>They often have income requirements since they are free or low-cost.  </a:t>
            </a:r>
          </a:p>
          <a:p>
            <a:r>
              <a:rPr lang="en-US" dirty="0"/>
              <a:t> </a:t>
            </a:r>
          </a:p>
        </p:txBody>
      </p:sp>
      <p:pic>
        <p:nvPicPr>
          <p:cNvPr id="5" name="Picture 4">
            <a:extLst>
              <a:ext uri="{FF2B5EF4-FFF2-40B4-BE49-F238E27FC236}">
                <a16:creationId xmlns:a16="http://schemas.microsoft.com/office/drawing/2014/main" id="{D170A42A-7D3D-4A32-A78A-E276CD1A0C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6548035" y="3342382"/>
            <a:ext cx="1622452" cy="1248040"/>
          </a:xfrm>
          <a:prstGeom prst="rect">
            <a:avLst/>
          </a:prstGeom>
        </p:spPr>
      </p:pic>
    </p:spTree>
    <p:extLst>
      <p:ext uri="{BB962C8B-B14F-4D97-AF65-F5344CB8AC3E}">
        <p14:creationId xmlns:p14="http://schemas.microsoft.com/office/powerpoint/2010/main" val="4146619149"/>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tx2">
            <a:lumMod val="75000"/>
          </a:schemeClr>
        </a:solidFill>
        <a:effectLst/>
      </p:bgPr>
    </p:bg>
    <p:spTree>
      <p:nvGrpSpPr>
        <p:cNvPr id="1" name=""/>
        <p:cNvGrpSpPr/>
        <p:nvPr/>
      </p:nvGrpSpPr>
      <p:grpSpPr>
        <a:xfrm>
          <a:off x="0" y="0"/>
          <a:ext cx="0" cy="0"/>
          <a:chOff x="0" y="0"/>
          <a:chExt cx="0" cy="0"/>
        </a:xfrm>
      </p:grpSpPr>
      <p:pic>
        <p:nvPicPr>
          <p:cNvPr id="488" name="Picture 2" descr="Picture 2"/>
          <p:cNvPicPr>
            <a:picLocks noChangeAspect="1"/>
          </p:cNvPicPr>
          <p:nvPr/>
        </p:nvPicPr>
        <p:blipFill>
          <a:blip r:embed="rId3"/>
          <a:stretch>
            <a:fillRect/>
          </a:stretch>
        </p:blipFill>
        <p:spPr>
          <a:xfrm>
            <a:off x="1771650" y="1771650"/>
            <a:ext cx="856060" cy="844154"/>
          </a:xfrm>
          <a:prstGeom prst="rect">
            <a:avLst/>
          </a:prstGeom>
          <a:ln w="12700">
            <a:miter lim="400000"/>
          </a:ln>
        </p:spPr>
      </p:pic>
      <p:pic>
        <p:nvPicPr>
          <p:cNvPr id="489" name="Picture 3" descr="Picture 3"/>
          <p:cNvPicPr>
            <a:picLocks noChangeAspect="1"/>
          </p:cNvPicPr>
          <p:nvPr/>
        </p:nvPicPr>
        <p:blipFill>
          <a:blip r:embed="rId3"/>
          <a:stretch>
            <a:fillRect/>
          </a:stretch>
        </p:blipFill>
        <p:spPr>
          <a:xfrm>
            <a:off x="6743700" y="1771650"/>
            <a:ext cx="856060" cy="844154"/>
          </a:xfrm>
          <a:prstGeom prst="rect">
            <a:avLst/>
          </a:prstGeom>
          <a:ln w="12700">
            <a:miter lim="400000"/>
          </a:ln>
        </p:spPr>
      </p:pic>
      <p:pic>
        <p:nvPicPr>
          <p:cNvPr id="490" name="Picture 4" descr="Picture 4"/>
          <p:cNvPicPr>
            <a:picLocks noChangeAspect="1"/>
          </p:cNvPicPr>
          <p:nvPr/>
        </p:nvPicPr>
        <p:blipFill>
          <a:blip r:embed="rId3"/>
          <a:stretch>
            <a:fillRect/>
          </a:stretch>
        </p:blipFill>
        <p:spPr>
          <a:xfrm>
            <a:off x="6800850" y="2743200"/>
            <a:ext cx="856060" cy="844154"/>
          </a:xfrm>
          <a:prstGeom prst="rect">
            <a:avLst/>
          </a:prstGeom>
          <a:ln w="12700">
            <a:miter lim="400000"/>
          </a:ln>
        </p:spPr>
      </p:pic>
      <p:pic>
        <p:nvPicPr>
          <p:cNvPr id="491" name="Picture 5" descr="Picture 5"/>
          <p:cNvPicPr>
            <a:picLocks noChangeAspect="1"/>
          </p:cNvPicPr>
          <p:nvPr/>
        </p:nvPicPr>
        <p:blipFill>
          <a:blip r:embed="rId3"/>
          <a:stretch>
            <a:fillRect/>
          </a:stretch>
        </p:blipFill>
        <p:spPr>
          <a:xfrm>
            <a:off x="1771650" y="2743200"/>
            <a:ext cx="856060" cy="844154"/>
          </a:xfrm>
          <a:prstGeom prst="rect">
            <a:avLst/>
          </a:prstGeom>
          <a:ln w="12700">
            <a:miter lim="400000"/>
          </a:ln>
        </p:spPr>
      </p:pic>
      <p:pic>
        <p:nvPicPr>
          <p:cNvPr id="492" name="Picture 6" descr="Picture 6"/>
          <p:cNvPicPr>
            <a:picLocks noChangeAspect="1"/>
          </p:cNvPicPr>
          <p:nvPr/>
        </p:nvPicPr>
        <p:blipFill>
          <a:blip r:embed="rId3"/>
          <a:stretch>
            <a:fillRect/>
          </a:stretch>
        </p:blipFill>
        <p:spPr>
          <a:xfrm>
            <a:off x="2686050" y="3486150"/>
            <a:ext cx="856060" cy="844154"/>
          </a:xfrm>
          <a:prstGeom prst="rect">
            <a:avLst/>
          </a:prstGeom>
          <a:ln w="12700">
            <a:miter lim="400000"/>
          </a:ln>
        </p:spPr>
      </p:pic>
      <p:pic>
        <p:nvPicPr>
          <p:cNvPr id="493" name="Picture 7" descr="Picture 7"/>
          <p:cNvPicPr>
            <a:picLocks noChangeAspect="1"/>
          </p:cNvPicPr>
          <p:nvPr/>
        </p:nvPicPr>
        <p:blipFill>
          <a:blip r:embed="rId3"/>
          <a:stretch>
            <a:fillRect/>
          </a:stretch>
        </p:blipFill>
        <p:spPr>
          <a:xfrm>
            <a:off x="3771900" y="3486150"/>
            <a:ext cx="856060" cy="844154"/>
          </a:xfrm>
          <a:prstGeom prst="rect">
            <a:avLst/>
          </a:prstGeom>
          <a:ln w="12700">
            <a:miter lim="400000"/>
          </a:ln>
        </p:spPr>
      </p:pic>
      <p:pic>
        <p:nvPicPr>
          <p:cNvPr id="494" name="Picture 8" descr="Picture 8"/>
          <p:cNvPicPr>
            <a:picLocks noChangeAspect="1"/>
          </p:cNvPicPr>
          <p:nvPr/>
        </p:nvPicPr>
        <p:blipFill>
          <a:blip r:embed="rId3"/>
          <a:stretch>
            <a:fillRect/>
          </a:stretch>
        </p:blipFill>
        <p:spPr>
          <a:xfrm>
            <a:off x="4800600" y="3486150"/>
            <a:ext cx="856060" cy="844154"/>
          </a:xfrm>
          <a:prstGeom prst="rect">
            <a:avLst/>
          </a:prstGeom>
          <a:ln w="12700">
            <a:miter lim="400000"/>
          </a:ln>
        </p:spPr>
      </p:pic>
      <p:pic>
        <p:nvPicPr>
          <p:cNvPr id="495" name="Picture 9" descr="Picture 9"/>
          <p:cNvPicPr>
            <a:picLocks noChangeAspect="1"/>
          </p:cNvPicPr>
          <p:nvPr/>
        </p:nvPicPr>
        <p:blipFill>
          <a:blip r:embed="rId3"/>
          <a:stretch>
            <a:fillRect/>
          </a:stretch>
        </p:blipFill>
        <p:spPr>
          <a:xfrm>
            <a:off x="5772150" y="3486150"/>
            <a:ext cx="856060" cy="844154"/>
          </a:xfrm>
          <a:prstGeom prst="rect">
            <a:avLst/>
          </a:prstGeom>
          <a:ln w="12700">
            <a:miter lim="400000"/>
          </a:ln>
        </p:spPr>
      </p:pic>
      <p:grpSp>
        <p:nvGrpSpPr>
          <p:cNvPr id="498" name="Oval 10"/>
          <p:cNvGrpSpPr/>
          <p:nvPr/>
        </p:nvGrpSpPr>
        <p:grpSpPr>
          <a:xfrm>
            <a:off x="1314450" y="800098"/>
            <a:ext cx="1200150" cy="685802"/>
            <a:chOff x="0" y="-1"/>
            <a:chExt cx="1600200" cy="914401"/>
          </a:xfrm>
        </p:grpSpPr>
        <p:sp>
          <p:nvSpPr>
            <p:cNvPr id="496" name="Oval"/>
            <p:cNvSpPr/>
            <p:nvPr/>
          </p:nvSpPr>
          <p:spPr>
            <a:xfrm>
              <a:off x="0" y="-1"/>
              <a:ext cx="1600200" cy="914401"/>
            </a:xfrm>
            <a:prstGeom prst="ellipse">
              <a:avLst/>
            </a:prstGeom>
            <a:solidFill>
              <a:srgbClr val="FFFFFF"/>
            </a:solidFill>
            <a:ln w="9525" cap="flat">
              <a:solidFill>
                <a:srgbClr val="242852"/>
              </a:solidFill>
              <a:prstDash val="solid"/>
              <a:round/>
            </a:ln>
            <a:effectLst/>
          </p:spPr>
          <p:txBody>
            <a:bodyPr wrap="square" lIns="34289" tIns="34289" rIns="34289" bIns="34289" numCol="1" anchor="ctr">
              <a:noAutofit/>
            </a:bodyPr>
            <a:lstStyle/>
            <a:p>
              <a:pPr algn="ctr">
                <a:defRPr sz="1400" b="1"/>
              </a:pPr>
              <a:endParaRPr sz="1050" dirty="0"/>
            </a:p>
          </p:txBody>
        </p:sp>
        <p:sp>
          <p:nvSpPr>
            <p:cNvPr id="497" name="I can’t pay…"/>
            <p:cNvSpPr txBox="1"/>
            <p:nvPr/>
          </p:nvSpPr>
          <p:spPr>
            <a:xfrm>
              <a:off x="371352" y="195592"/>
              <a:ext cx="85749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can’t pay</a:t>
              </a:r>
            </a:p>
            <a:p>
              <a:pPr algn="ctr">
                <a:defRPr sz="1400" b="1">
                  <a:solidFill>
                    <a:srgbClr val="242852"/>
                  </a:solidFill>
                </a:defRPr>
              </a:pPr>
              <a:r>
                <a:rPr sz="1050" dirty="0"/>
                <a:t> my rent</a:t>
              </a:r>
            </a:p>
          </p:txBody>
        </p:sp>
      </p:grpSp>
      <p:sp>
        <p:nvSpPr>
          <p:cNvPr id="577" name="AutoShape 11"/>
          <p:cNvSpPr/>
          <p:nvPr/>
        </p:nvSpPr>
        <p:spPr>
          <a:xfrm>
            <a:off x="2007431" y="1485337"/>
            <a:ext cx="77703" cy="2863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a:solidFill>
              <a:srgbClr val="FF0000"/>
            </a:solidFill>
          </a:ln>
        </p:spPr>
        <p:txBody>
          <a:bodyPr/>
          <a:lstStyle/>
          <a:p>
            <a:endParaRPr sz="1350" dirty="0"/>
          </a:p>
        </p:txBody>
      </p:sp>
      <p:sp>
        <p:nvSpPr>
          <p:cNvPr id="578" name="AutoShape 12"/>
          <p:cNvSpPr/>
          <p:nvPr/>
        </p:nvSpPr>
        <p:spPr>
          <a:xfrm>
            <a:off x="1963220" y="1488340"/>
            <a:ext cx="176945" cy="125486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a:solidFill>
              <a:srgbClr val="FF0000"/>
            </a:solidFill>
          </a:ln>
        </p:spPr>
        <p:txBody>
          <a:bodyPr/>
          <a:lstStyle/>
          <a:p>
            <a:endParaRPr sz="1350" dirty="0"/>
          </a:p>
        </p:txBody>
      </p:sp>
      <p:sp>
        <p:nvSpPr>
          <p:cNvPr id="579" name="AutoShape 13"/>
          <p:cNvSpPr/>
          <p:nvPr/>
        </p:nvSpPr>
        <p:spPr>
          <a:xfrm>
            <a:off x="2060369" y="1479199"/>
            <a:ext cx="870615" cy="20069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a:solidFill>
              <a:srgbClr val="FF0000"/>
            </a:solidFill>
          </a:ln>
        </p:spPr>
        <p:txBody>
          <a:bodyPr/>
          <a:lstStyle/>
          <a:p>
            <a:endParaRPr sz="1350" dirty="0"/>
          </a:p>
        </p:txBody>
      </p:sp>
      <p:sp>
        <p:nvSpPr>
          <p:cNvPr id="502" name="AutoShape 14"/>
          <p:cNvSpPr/>
          <p:nvPr/>
        </p:nvSpPr>
        <p:spPr>
          <a:xfrm flipH="1" flipV="1">
            <a:off x="1914525" y="1485900"/>
            <a:ext cx="2257426" cy="2000250"/>
          </a:xfrm>
          <a:prstGeom prst="line">
            <a:avLst/>
          </a:prstGeom>
          <a:ln>
            <a:solidFill>
              <a:srgbClr val="FF0000"/>
            </a:solidFill>
          </a:ln>
        </p:spPr>
        <p:txBody>
          <a:bodyPr lIns="34289" rIns="34289"/>
          <a:lstStyle/>
          <a:p>
            <a:pPr>
              <a:defRPr sz="2400">
                <a:solidFill>
                  <a:srgbClr val="FFFFFF"/>
                </a:solidFill>
                <a:latin typeface="+mj-lt"/>
                <a:ea typeface="+mj-ea"/>
                <a:cs typeface="+mj-cs"/>
                <a:sym typeface="Calibri"/>
              </a:defRPr>
            </a:pPr>
            <a:endParaRPr dirty="0"/>
          </a:p>
        </p:txBody>
      </p:sp>
      <p:sp>
        <p:nvSpPr>
          <p:cNvPr id="580" name="AutoShape 15"/>
          <p:cNvSpPr/>
          <p:nvPr/>
        </p:nvSpPr>
        <p:spPr>
          <a:xfrm>
            <a:off x="2256706" y="1428509"/>
            <a:ext cx="2543894" cy="21225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a:solidFill>
              <a:srgbClr val="FF0000"/>
            </a:solidFill>
          </a:ln>
        </p:spPr>
        <p:txBody>
          <a:bodyPr/>
          <a:lstStyle/>
          <a:p>
            <a:endParaRPr sz="1350" dirty="0"/>
          </a:p>
        </p:txBody>
      </p:sp>
      <p:sp>
        <p:nvSpPr>
          <p:cNvPr id="504" name="AutoShape 16"/>
          <p:cNvSpPr/>
          <p:nvPr/>
        </p:nvSpPr>
        <p:spPr>
          <a:xfrm>
            <a:off x="1914524" y="1485900"/>
            <a:ext cx="4257677" cy="2000250"/>
          </a:xfrm>
          <a:prstGeom prst="line">
            <a:avLst/>
          </a:prstGeom>
          <a:ln>
            <a:solidFill>
              <a:srgbClr val="FF0000"/>
            </a:solidFill>
          </a:ln>
        </p:spPr>
        <p:txBody>
          <a:bodyPr lIns="34289" rIns="34289"/>
          <a:lstStyle/>
          <a:p>
            <a:pPr>
              <a:defRPr sz="2400">
                <a:solidFill>
                  <a:srgbClr val="FFFFFF"/>
                </a:solidFill>
                <a:latin typeface="+mj-lt"/>
                <a:ea typeface="+mj-ea"/>
                <a:cs typeface="+mj-cs"/>
                <a:sym typeface="Calibri"/>
              </a:defRPr>
            </a:pPr>
            <a:endParaRPr dirty="0"/>
          </a:p>
        </p:txBody>
      </p:sp>
      <p:sp>
        <p:nvSpPr>
          <p:cNvPr id="581" name="AutoShape 17"/>
          <p:cNvSpPr/>
          <p:nvPr/>
        </p:nvSpPr>
        <p:spPr>
          <a:xfrm>
            <a:off x="2417761" y="1334497"/>
            <a:ext cx="4383089" cy="16679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FF0000"/>
            </a:solidFill>
          </a:ln>
        </p:spPr>
        <p:txBody>
          <a:bodyPr/>
          <a:lstStyle/>
          <a:p>
            <a:endParaRPr sz="1350" dirty="0"/>
          </a:p>
        </p:txBody>
      </p:sp>
      <p:sp>
        <p:nvSpPr>
          <p:cNvPr id="582" name="AutoShape 18"/>
          <p:cNvSpPr/>
          <p:nvPr/>
        </p:nvSpPr>
        <p:spPr>
          <a:xfrm>
            <a:off x="2477580" y="1268101"/>
            <a:ext cx="3405299" cy="7565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FF0000"/>
            </a:solidFill>
          </a:ln>
        </p:spPr>
        <p:txBody>
          <a:bodyPr/>
          <a:lstStyle/>
          <a:p>
            <a:endParaRPr sz="1350" dirty="0"/>
          </a:p>
        </p:txBody>
      </p:sp>
      <p:grpSp>
        <p:nvGrpSpPr>
          <p:cNvPr id="509" name="Oval 19"/>
          <p:cNvGrpSpPr/>
          <p:nvPr/>
        </p:nvGrpSpPr>
        <p:grpSpPr>
          <a:xfrm>
            <a:off x="2628900" y="800098"/>
            <a:ext cx="1200150" cy="685802"/>
            <a:chOff x="0" y="-1"/>
            <a:chExt cx="1600200" cy="914401"/>
          </a:xfrm>
        </p:grpSpPr>
        <p:sp>
          <p:nvSpPr>
            <p:cNvPr id="507" name="Oval"/>
            <p:cNvSpPr/>
            <p:nvPr/>
          </p:nvSpPr>
          <p:spPr>
            <a:xfrm>
              <a:off x="0" y="-1"/>
              <a:ext cx="1600200" cy="914401"/>
            </a:xfrm>
            <a:prstGeom prst="ellipse">
              <a:avLst/>
            </a:prstGeom>
            <a:solidFill>
              <a:srgbClr val="FFFFFF"/>
            </a:solidFill>
            <a:ln w="9525" cap="flat">
              <a:solidFill>
                <a:srgbClr val="242852"/>
              </a:solidFill>
              <a:prstDash val="solid"/>
              <a:round/>
            </a:ln>
            <a:effectLst/>
          </p:spPr>
          <p:txBody>
            <a:bodyPr wrap="square" lIns="34289" tIns="34289" rIns="34289" bIns="34289" numCol="1" anchor="ctr">
              <a:noAutofit/>
            </a:bodyPr>
            <a:lstStyle/>
            <a:p>
              <a:pPr algn="ctr">
                <a:defRPr sz="2400">
                  <a:solidFill>
                    <a:srgbClr val="242852"/>
                  </a:solidFill>
                </a:defRPr>
              </a:pPr>
              <a:endParaRPr dirty="0"/>
            </a:p>
          </p:txBody>
        </p:sp>
        <p:sp>
          <p:nvSpPr>
            <p:cNvPr id="508" name="My child is…"/>
            <p:cNvSpPr txBox="1"/>
            <p:nvPr/>
          </p:nvSpPr>
          <p:spPr>
            <a:xfrm>
              <a:off x="355321" y="195592"/>
              <a:ext cx="88955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My child is</a:t>
              </a:r>
            </a:p>
            <a:p>
              <a:pPr algn="ctr">
                <a:defRPr sz="1400" b="1">
                  <a:solidFill>
                    <a:srgbClr val="242852"/>
                  </a:solidFill>
                </a:defRPr>
              </a:pPr>
              <a:r>
                <a:rPr sz="1050" dirty="0"/>
                <a:t> on drugs</a:t>
              </a:r>
            </a:p>
          </p:txBody>
        </p:sp>
      </p:grpSp>
      <p:sp>
        <p:nvSpPr>
          <p:cNvPr id="583" name="AutoShape 20"/>
          <p:cNvSpPr/>
          <p:nvPr/>
        </p:nvSpPr>
        <p:spPr>
          <a:xfrm>
            <a:off x="2613147" y="1445058"/>
            <a:ext cx="319932" cy="3265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9050">
            <a:solidFill>
              <a:srgbClr val="FFFF00"/>
            </a:solidFill>
          </a:ln>
        </p:spPr>
        <p:txBody>
          <a:bodyPr/>
          <a:lstStyle/>
          <a:p>
            <a:endParaRPr sz="1350" dirty="0"/>
          </a:p>
        </p:txBody>
      </p:sp>
      <p:sp>
        <p:nvSpPr>
          <p:cNvPr id="511" name="AutoShape 21"/>
          <p:cNvSpPr/>
          <p:nvPr/>
        </p:nvSpPr>
        <p:spPr>
          <a:xfrm flipH="1">
            <a:off x="2628899" y="1485901"/>
            <a:ext cx="601268" cy="1679972"/>
          </a:xfrm>
          <a:prstGeom prst="line">
            <a:avLst/>
          </a:prstGeom>
          <a:ln w="19050">
            <a:solidFill>
              <a:srgbClr val="FFFF00"/>
            </a:solidFill>
          </a:ln>
        </p:spPr>
        <p:txBody>
          <a:bodyPr lIns="34289" rIns="34289"/>
          <a:lstStyle/>
          <a:p>
            <a:pPr>
              <a:defRPr sz="2400">
                <a:solidFill>
                  <a:srgbClr val="FFFFFF"/>
                </a:solidFill>
                <a:latin typeface="+mj-lt"/>
                <a:ea typeface="+mj-ea"/>
                <a:cs typeface="+mj-cs"/>
                <a:sym typeface="Calibri"/>
              </a:defRPr>
            </a:pPr>
            <a:endParaRPr dirty="0"/>
          </a:p>
        </p:txBody>
      </p:sp>
      <p:sp>
        <p:nvSpPr>
          <p:cNvPr id="584" name="AutoShape 22"/>
          <p:cNvSpPr/>
          <p:nvPr/>
        </p:nvSpPr>
        <p:spPr>
          <a:xfrm>
            <a:off x="3131617" y="1489373"/>
            <a:ext cx="82967" cy="19967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9050">
            <a:solidFill>
              <a:srgbClr val="FFFF00"/>
            </a:solidFill>
          </a:ln>
        </p:spPr>
        <p:txBody>
          <a:bodyPr/>
          <a:lstStyle/>
          <a:p>
            <a:endParaRPr sz="1350" dirty="0"/>
          </a:p>
        </p:txBody>
      </p:sp>
      <p:sp>
        <p:nvSpPr>
          <p:cNvPr id="513" name="AutoShape 23"/>
          <p:cNvSpPr/>
          <p:nvPr/>
        </p:nvSpPr>
        <p:spPr>
          <a:xfrm>
            <a:off x="3228974" y="1485900"/>
            <a:ext cx="1000127" cy="2000250"/>
          </a:xfrm>
          <a:prstGeom prst="line">
            <a:avLst/>
          </a:prstGeom>
          <a:ln w="19050">
            <a:solidFill>
              <a:srgbClr val="FFFF00"/>
            </a:solidFill>
          </a:ln>
        </p:spPr>
        <p:txBody>
          <a:bodyPr lIns="34289" rIns="34289"/>
          <a:lstStyle/>
          <a:p>
            <a:pPr>
              <a:defRPr sz="2400">
                <a:solidFill>
                  <a:srgbClr val="FFFFFF"/>
                </a:solidFill>
                <a:latin typeface="+mj-lt"/>
                <a:ea typeface="+mj-ea"/>
                <a:cs typeface="+mj-cs"/>
                <a:sym typeface="Calibri"/>
              </a:defRPr>
            </a:pPr>
            <a:endParaRPr dirty="0"/>
          </a:p>
        </p:txBody>
      </p:sp>
      <p:sp>
        <p:nvSpPr>
          <p:cNvPr id="585" name="AutoShape 24"/>
          <p:cNvSpPr/>
          <p:nvPr/>
        </p:nvSpPr>
        <p:spPr>
          <a:xfrm>
            <a:off x="3460395" y="1463020"/>
            <a:ext cx="1463013" cy="20231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9050">
            <a:solidFill>
              <a:srgbClr val="FFFF00"/>
            </a:solidFill>
          </a:ln>
        </p:spPr>
        <p:txBody>
          <a:bodyPr/>
          <a:lstStyle/>
          <a:p>
            <a:endParaRPr sz="1350" dirty="0"/>
          </a:p>
        </p:txBody>
      </p:sp>
      <p:sp>
        <p:nvSpPr>
          <p:cNvPr id="586" name="AutoShape 25"/>
          <p:cNvSpPr/>
          <p:nvPr/>
        </p:nvSpPr>
        <p:spPr>
          <a:xfrm>
            <a:off x="3545899" y="1437955"/>
            <a:ext cx="2226251" cy="20719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9050">
            <a:solidFill>
              <a:srgbClr val="FFFF00"/>
            </a:solidFill>
          </a:ln>
        </p:spPr>
        <p:txBody>
          <a:bodyPr/>
          <a:lstStyle/>
          <a:p>
            <a:endParaRPr sz="1350" dirty="0"/>
          </a:p>
        </p:txBody>
      </p:sp>
      <p:sp>
        <p:nvSpPr>
          <p:cNvPr id="587" name="AutoShape 26"/>
          <p:cNvSpPr/>
          <p:nvPr/>
        </p:nvSpPr>
        <p:spPr>
          <a:xfrm>
            <a:off x="3682014" y="1372048"/>
            <a:ext cx="3118836" cy="1576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9050">
            <a:solidFill>
              <a:srgbClr val="FFFF00"/>
            </a:solidFill>
          </a:ln>
        </p:spPr>
        <p:txBody>
          <a:bodyPr/>
          <a:lstStyle/>
          <a:p>
            <a:endParaRPr sz="1350" dirty="0"/>
          </a:p>
        </p:txBody>
      </p:sp>
      <p:sp>
        <p:nvSpPr>
          <p:cNvPr id="588" name="AutoShape 27"/>
          <p:cNvSpPr/>
          <p:nvPr/>
        </p:nvSpPr>
        <p:spPr>
          <a:xfrm>
            <a:off x="3776617" y="1288945"/>
            <a:ext cx="2967083" cy="7907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9050">
            <a:solidFill>
              <a:srgbClr val="FFFF00"/>
            </a:solidFill>
          </a:ln>
        </p:spPr>
        <p:txBody>
          <a:bodyPr/>
          <a:lstStyle/>
          <a:p>
            <a:endParaRPr sz="1350" dirty="0"/>
          </a:p>
        </p:txBody>
      </p:sp>
      <p:grpSp>
        <p:nvGrpSpPr>
          <p:cNvPr id="520" name="Oval 28"/>
          <p:cNvGrpSpPr/>
          <p:nvPr/>
        </p:nvGrpSpPr>
        <p:grpSpPr>
          <a:xfrm>
            <a:off x="3943350" y="800098"/>
            <a:ext cx="1200150" cy="685802"/>
            <a:chOff x="0" y="-1"/>
            <a:chExt cx="1600200" cy="914401"/>
          </a:xfrm>
        </p:grpSpPr>
        <p:sp>
          <p:nvSpPr>
            <p:cNvPr id="518"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2400">
                  <a:solidFill>
                    <a:srgbClr val="242852"/>
                  </a:solidFill>
                </a:defRPr>
              </a:pPr>
              <a:endParaRPr dirty="0"/>
            </a:p>
          </p:txBody>
        </p:sp>
        <p:sp>
          <p:nvSpPr>
            <p:cNvPr id="519" name="I want to…"/>
            <p:cNvSpPr txBox="1"/>
            <p:nvPr/>
          </p:nvSpPr>
          <p:spPr>
            <a:xfrm>
              <a:off x="375625" y="195592"/>
              <a:ext cx="84894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want to</a:t>
              </a:r>
            </a:p>
            <a:p>
              <a:pPr algn="ctr">
                <a:defRPr sz="1400" b="1">
                  <a:solidFill>
                    <a:srgbClr val="242852"/>
                  </a:solidFill>
                </a:defRPr>
              </a:pPr>
              <a:r>
                <a:rPr sz="1050" dirty="0"/>
                <a:t>kill myself</a:t>
              </a:r>
            </a:p>
          </p:txBody>
        </p:sp>
      </p:grpSp>
      <p:sp>
        <p:nvSpPr>
          <p:cNvPr id="589" name="AutoShape 29"/>
          <p:cNvSpPr/>
          <p:nvPr/>
        </p:nvSpPr>
        <p:spPr>
          <a:xfrm>
            <a:off x="2627709" y="1356314"/>
            <a:ext cx="1439899" cy="6455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0000FF"/>
            </a:solidFill>
          </a:ln>
        </p:spPr>
        <p:txBody>
          <a:bodyPr/>
          <a:lstStyle/>
          <a:p>
            <a:endParaRPr sz="1350" dirty="0"/>
          </a:p>
        </p:txBody>
      </p:sp>
      <p:sp>
        <p:nvSpPr>
          <p:cNvPr id="590" name="AutoShape 30"/>
          <p:cNvSpPr/>
          <p:nvPr/>
        </p:nvSpPr>
        <p:spPr>
          <a:xfrm>
            <a:off x="3332251" y="1475158"/>
            <a:ext cx="1039482" cy="201099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0000FF"/>
            </a:solidFill>
          </a:ln>
        </p:spPr>
        <p:txBody>
          <a:bodyPr/>
          <a:lstStyle/>
          <a:p>
            <a:endParaRPr sz="1350" dirty="0"/>
          </a:p>
        </p:txBody>
      </p:sp>
      <p:sp>
        <p:nvSpPr>
          <p:cNvPr id="523" name="AutoShape 31"/>
          <p:cNvSpPr/>
          <p:nvPr/>
        </p:nvSpPr>
        <p:spPr>
          <a:xfrm flipH="1">
            <a:off x="2628900" y="1485899"/>
            <a:ext cx="1914525" cy="1679973"/>
          </a:xfrm>
          <a:prstGeom prst="line">
            <a:avLst/>
          </a:prstGeom>
          <a:ln>
            <a:solidFill>
              <a:srgbClr val="0000FF"/>
            </a:solidFill>
          </a:ln>
        </p:spPr>
        <p:txBody>
          <a:bodyPr lIns="34289" rIns="34289"/>
          <a:lstStyle/>
          <a:p>
            <a:pPr>
              <a:defRPr sz="2400">
                <a:solidFill>
                  <a:srgbClr val="FFFFFF"/>
                </a:solidFill>
                <a:latin typeface="+mj-lt"/>
                <a:ea typeface="+mj-ea"/>
                <a:cs typeface="+mj-cs"/>
                <a:sym typeface="Calibri"/>
              </a:defRPr>
            </a:pPr>
            <a:endParaRPr dirty="0"/>
          </a:p>
        </p:txBody>
      </p:sp>
      <p:sp>
        <p:nvSpPr>
          <p:cNvPr id="591" name="AutoShape 32"/>
          <p:cNvSpPr/>
          <p:nvPr/>
        </p:nvSpPr>
        <p:spPr>
          <a:xfrm>
            <a:off x="4252360" y="1488592"/>
            <a:ext cx="248136" cy="19975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0000FF"/>
            </a:solidFill>
          </a:ln>
        </p:spPr>
        <p:txBody>
          <a:bodyPr/>
          <a:lstStyle/>
          <a:p>
            <a:endParaRPr sz="1350" dirty="0"/>
          </a:p>
        </p:txBody>
      </p:sp>
      <p:sp>
        <p:nvSpPr>
          <p:cNvPr id="592" name="AutoShape 33"/>
          <p:cNvSpPr/>
          <p:nvPr/>
        </p:nvSpPr>
        <p:spPr>
          <a:xfrm>
            <a:off x="4628421" y="1486013"/>
            <a:ext cx="495622" cy="20001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0000FF"/>
            </a:solidFill>
          </a:ln>
        </p:spPr>
        <p:txBody>
          <a:bodyPr/>
          <a:lstStyle/>
          <a:p>
            <a:endParaRPr sz="1350" dirty="0"/>
          </a:p>
        </p:txBody>
      </p:sp>
      <p:sp>
        <p:nvSpPr>
          <p:cNvPr id="593" name="AutoShape 34"/>
          <p:cNvSpPr/>
          <p:nvPr/>
        </p:nvSpPr>
        <p:spPr>
          <a:xfrm>
            <a:off x="4739729" y="1470643"/>
            <a:ext cx="1207569" cy="20155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0000FF"/>
            </a:solidFill>
          </a:ln>
        </p:spPr>
        <p:txBody>
          <a:bodyPr/>
          <a:lstStyle/>
          <a:p>
            <a:endParaRPr sz="1350" dirty="0"/>
          </a:p>
        </p:txBody>
      </p:sp>
      <p:sp>
        <p:nvSpPr>
          <p:cNvPr id="594" name="AutoShape 35"/>
          <p:cNvSpPr/>
          <p:nvPr/>
        </p:nvSpPr>
        <p:spPr>
          <a:xfrm>
            <a:off x="4909413" y="1418607"/>
            <a:ext cx="1891438" cy="14243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0000FF"/>
            </a:solidFill>
          </a:ln>
        </p:spPr>
        <p:txBody>
          <a:bodyPr/>
          <a:lstStyle/>
          <a:p>
            <a:endParaRPr sz="1350" dirty="0"/>
          </a:p>
        </p:txBody>
      </p:sp>
      <p:sp>
        <p:nvSpPr>
          <p:cNvPr id="595" name="AutoShape 36"/>
          <p:cNvSpPr/>
          <p:nvPr/>
        </p:nvSpPr>
        <p:spPr>
          <a:xfrm>
            <a:off x="4992715" y="1374465"/>
            <a:ext cx="926442" cy="4772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0000FF"/>
            </a:solidFill>
          </a:ln>
        </p:spPr>
        <p:txBody>
          <a:bodyPr/>
          <a:lstStyle/>
          <a:p>
            <a:endParaRPr sz="1350" dirty="0"/>
          </a:p>
        </p:txBody>
      </p:sp>
      <p:grpSp>
        <p:nvGrpSpPr>
          <p:cNvPr id="531" name="Oval 37"/>
          <p:cNvGrpSpPr/>
          <p:nvPr/>
        </p:nvGrpSpPr>
        <p:grpSpPr>
          <a:xfrm>
            <a:off x="5257800" y="800098"/>
            <a:ext cx="1200150" cy="685802"/>
            <a:chOff x="0" y="-1"/>
            <a:chExt cx="1600200" cy="914401"/>
          </a:xfrm>
        </p:grpSpPr>
        <p:sp>
          <p:nvSpPr>
            <p:cNvPr id="529"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1400" b="1"/>
              </a:pPr>
              <a:endParaRPr sz="1050" dirty="0"/>
            </a:p>
          </p:txBody>
        </p:sp>
        <p:sp>
          <p:nvSpPr>
            <p:cNvPr id="530" name="I need to find…"/>
            <p:cNvSpPr txBox="1"/>
            <p:nvPr/>
          </p:nvSpPr>
          <p:spPr>
            <a:xfrm>
              <a:off x="236699" y="195592"/>
              <a:ext cx="1126803"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need to find </a:t>
              </a:r>
            </a:p>
            <a:p>
              <a:pPr algn="ctr">
                <a:defRPr sz="1400" b="1">
                  <a:solidFill>
                    <a:srgbClr val="242852"/>
                  </a:solidFill>
                </a:defRPr>
              </a:pPr>
              <a:r>
                <a:rPr sz="1050" dirty="0"/>
                <a:t>childcare</a:t>
              </a:r>
            </a:p>
          </p:txBody>
        </p:sp>
      </p:grpSp>
      <p:sp>
        <p:nvSpPr>
          <p:cNvPr id="596" name="AutoShape 38"/>
          <p:cNvSpPr/>
          <p:nvPr/>
        </p:nvSpPr>
        <p:spPr>
          <a:xfrm>
            <a:off x="2627709" y="1298091"/>
            <a:ext cx="2690202" cy="7726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339966"/>
            </a:solidFill>
          </a:ln>
        </p:spPr>
        <p:txBody>
          <a:bodyPr/>
          <a:lstStyle/>
          <a:p>
            <a:endParaRPr sz="1350" dirty="0"/>
          </a:p>
        </p:txBody>
      </p:sp>
      <p:sp>
        <p:nvSpPr>
          <p:cNvPr id="597" name="AutoShape 39"/>
          <p:cNvSpPr/>
          <p:nvPr/>
        </p:nvSpPr>
        <p:spPr>
          <a:xfrm>
            <a:off x="2627709" y="1383380"/>
            <a:ext cx="2795331" cy="15452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339966"/>
            </a:solidFill>
          </a:ln>
        </p:spPr>
        <p:txBody>
          <a:bodyPr/>
          <a:lstStyle/>
          <a:p>
            <a:endParaRPr sz="1350" dirty="0"/>
          </a:p>
        </p:txBody>
      </p:sp>
      <p:sp>
        <p:nvSpPr>
          <p:cNvPr id="534" name="AutoShape 40"/>
          <p:cNvSpPr/>
          <p:nvPr/>
        </p:nvSpPr>
        <p:spPr>
          <a:xfrm>
            <a:off x="5853708" y="1481733"/>
            <a:ext cx="9526" cy="9526"/>
          </a:xfrm>
          <a:prstGeom prst="line">
            <a:avLst/>
          </a:prstGeom>
          <a:ln>
            <a:solidFill>
              <a:srgbClr val="FFFFFF"/>
            </a:solidFill>
          </a:ln>
        </p:spPr>
        <p:txBody>
          <a:bodyPr lIns="34289" rIns="34289"/>
          <a:lstStyle/>
          <a:p>
            <a:pPr>
              <a:defRPr sz="2400">
                <a:solidFill>
                  <a:srgbClr val="FFFFFF"/>
                </a:solidFill>
                <a:latin typeface="+mj-lt"/>
                <a:ea typeface="+mj-ea"/>
                <a:cs typeface="+mj-cs"/>
                <a:sym typeface="Calibri"/>
              </a:defRPr>
            </a:pPr>
            <a:endParaRPr dirty="0"/>
          </a:p>
        </p:txBody>
      </p:sp>
      <p:sp>
        <p:nvSpPr>
          <p:cNvPr id="598" name="AutoShape 41"/>
          <p:cNvSpPr/>
          <p:nvPr/>
        </p:nvSpPr>
        <p:spPr>
          <a:xfrm>
            <a:off x="3532885" y="1444120"/>
            <a:ext cx="2026205" cy="20420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339966"/>
            </a:solidFill>
          </a:ln>
        </p:spPr>
        <p:txBody>
          <a:bodyPr/>
          <a:lstStyle/>
          <a:p>
            <a:endParaRPr sz="1350" dirty="0"/>
          </a:p>
        </p:txBody>
      </p:sp>
      <p:sp>
        <p:nvSpPr>
          <p:cNvPr id="599" name="AutoShape 42"/>
          <p:cNvSpPr/>
          <p:nvPr/>
        </p:nvSpPr>
        <p:spPr>
          <a:xfrm>
            <a:off x="4452994" y="1470618"/>
            <a:ext cx="1208452" cy="20155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339966"/>
            </a:solidFill>
          </a:ln>
        </p:spPr>
        <p:txBody>
          <a:bodyPr/>
          <a:lstStyle/>
          <a:p>
            <a:endParaRPr sz="1350" dirty="0"/>
          </a:p>
        </p:txBody>
      </p:sp>
      <p:sp>
        <p:nvSpPr>
          <p:cNvPr id="600" name="AutoShape 43"/>
          <p:cNvSpPr/>
          <p:nvPr/>
        </p:nvSpPr>
        <p:spPr>
          <a:xfrm>
            <a:off x="5491481" y="1486031"/>
            <a:ext cx="281606" cy="113929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339966"/>
            </a:solidFill>
          </a:ln>
        </p:spPr>
        <p:txBody>
          <a:bodyPr/>
          <a:lstStyle/>
          <a:p>
            <a:endParaRPr sz="1350" dirty="0"/>
          </a:p>
        </p:txBody>
      </p:sp>
      <p:sp>
        <p:nvSpPr>
          <p:cNvPr id="601" name="AutoShape 44"/>
          <p:cNvSpPr/>
          <p:nvPr/>
        </p:nvSpPr>
        <p:spPr>
          <a:xfrm>
            <a:off x="5900656" y="1488598"/>
            <a:ext cx="247276" cy="1997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339966"/>
            </a:solidFill>
          </a:ln>
        </p:spPr>
        <p:txBody>
          <a:bodyPr/>
          <a:lstStyle/>
          <a:p>
            <a:endParaRPr sz="1350" dirty="0"/>
          </a:p>
        </p:txBody>
      </p:sp>
      <p:sp>
        <p:nvSpPr>
          <p:cNvPr id="602" name="AutoShape 45"/>
          <p:cNvSpPr/>
          <p:nvPr/>
        </p:nvSpPr>
        <p:spPr>
          <a:xfrm>
            <a:off x="6076785" y="1465899"/>
            <a:ext cx="865948" cy="1277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339966"/>
            </a:solidFill>
          </a:ln>
        </p:spPr>
        <p:txBody>
          <a:bodyPr/>
          <a:lstStyle/>
          <a:p>
            <a:endParaRPr sz="1350" dirty="0"/>
          </a:p>
        </p:txBody>
      </p:sp>
      <p:sp>
        <p:nvSpPr>
          <p:cNvPr id="603" name="AutoShape 46"/>
          <p:cNvSpPr/>
          <p:nvPr/>
        </p:nvSpPr>
        <p:spPr>
          <a:xfrm>
            <a:off x="6072058" y="1466940"/>
            <a:ext cx="236895" cy="358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339966"/>
            </a:solidFill>
          </a:ln>
        </p:spPr>
        <p:txBody>
          <a:bodyPr/>
          <a:lstStyle/>
          <a:p>
            <a:endParaRPr sz="1350" dirty="0"/>
          </a:p>
        </p:txBody>
      </p:sp>
      <p:grpSp>
        <p:nvGrpSpPr>
          <p:cNvPr id="543" name="Oval 47"/>
          <p:cNvGrpSpPr/>
          <p:nvPr/>
        </p:nvGrpSpPr>
        <p:grpSpPr>
          <a:xfrm>
            <a:off x="6572250" y="800098"/>
            <a:ext cx="1200150" cy="685802"/>
            <a:chOff x="0" y="-1"/>
            <a:chExt cx="1600200" cy="914401"/>
          </a:xfrm>
        </p:grpSpPr>
        <p:sp>
          <p:nvSpPr>
            <p:cNvPr id="541"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1400" b="1">
                  <a:solidFill>
                    <a:srgbClr val="FFFFFF"/>
                  </a:solidFill>
                </a:defRPr>
              </a:pPr>
              <a:endParaRPr sz="1050" dirty="0"/>
            </a:p>
          </p:txBody>
        </p:sp>
        <p:sp>
          <p:nvSpPr>
            <p:cNvPr id="542" name="I want to…"/>
            <p:cNvSpPr txBox="1"/>
            <p:nvPr/>
          </p:nvSpPr>
          <p:spPr>
            <a:xfrm>
              <a:off x="371352" y="195592"/>
              <a:ext cx="85749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want to</a:t>
              </a:r>
            </a:p>
            <a:p>
              <a:pPr algn="ctr">
                <a:defRPr sz="1400" b="1">
                  <a:solidFill>
                    <a:srgbClr val="242852"/>
                  </a:solidFill>
                </a:defRPr>
              </a:pPr>
              <a:r>
                <a:rPr sz="1050" dirty="0"/>
                <a:t> volunteer</a:t>
              </a:r>
            </a:p>
          </p:txBody>
        </p:sp>
      </p:grpSp>
      <p:sp>
        <p:nvSpPr>
          <p:cNvPr id="604" name="AutoShape 48"/>
          <p:cNvSpPr/>
          <p:nvPr/>
        </p:nvSpPr>
        <p:spPr>
          <a:xfrm>
            <a:off x="3626645" y="1268976"/>
            <a:ext cx="2983218" cy="6681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FF9900"/>
            </a:solidFill>
          </a:ln>
        </p:spPr>
        <p:txBody>
          <a:bodyPr/>
          <a:lstStyle/>
          <a:p>
            <a:endParaRPr sz="1350" dirty="0"/>
          </a:p>
        </p:txBody>
      </p:sp>
      <p:sp>
        <p:nvSpPr>
          <p:cNvPr id="605" name="AutoShape 49"/>
          <p:cNvSpPr/>
          <p:nvPr/>
        </p:nvSpPr>
        <p:spPr>
          <a:xfrm>
            <a:off x="2627709" y="1343351"/>
            <a:ext cx="4051967" cy="16478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FF9900"/>
            </a:solidFill>
          </a:ln>
        </p:spPr>
        <p:txBody>
          <a:bodyPr/>
          <a:lstStyle/>
          <a:p>
            <a:endParaRPr sz="1350" dirty="0"/>
          </a:p>
        </p:txBody>
      </p:sp>
      <p:sp>
        <p:nvSpPr>
          <p:cNvPr id="546" name="AutoShape 50"/>
          <p:cNvSpPr/>
          <p:nvPr/>
        </p:nvSpPr>
        <p:spPr>
          <a:xfrm flipH="1">
            <a:off x="3086099" y="1485900"/>
            <a:ext cx="4086227" cy="2000250"/>
          </a:xfrm>
          <a:prstGeom prst="line">
            <a:avLst/>
          </a:prstGeom>
          <a:ln>
            <a:solidFill>
              <a:srgbClr val="FF9900"/>
            </a:solidFill>
          </a:ln>
        </p:spPr>
        <p:txBody>
          <a:bodyPr lIns="34289" rIns="34289"/>
          <a:lstStyle/>
          <a:p>
            <a:pPr>
              <a:defRPr sz="2400">
                <a:solidFill>
                  <a:srgbClr val="FFFFFF"/>
                </a:solidFill>
                <a:latin typeface="+mj-lt"/>
                <a:ea typeface="+mj-ea"/>
                <a:cs typeface="+mj-cs"/>
                <a:sym typeface="Calibri"/>
              </a:defRPr>
            </a:pPr>
            <a:endParaRPr dirty="0"/>
          </a:p>
        </p:txBody>
      </p:sp>
      <p:sp>
        <p:nvSpPr>
          <p:cNvPr id="547" name="AutoShape 51"/>
          <p:cNvSpPr/>
          <p:nvPr/>
        </p:nvSpPr>
        <p:spPr>
          <a:xfrm flipH="1">
            <a:off x="4114799" y="1485899"/>
            <a:ext cx="3057527" cy="1771652"/>
          </a:xfrm>
          <a:prstGeom prst="line">
            <a:avLst/>
          </a:prstGeom>
          <a:ln>
            <a:solidFill>
              <a:srgbClr val="FF9900"/>
            </a:solidFill>
          </a:ln>
        </p:spPr>
        <p:txBody>
          <a:bodyPr lIns="34289" rIns="34289"/>
          <a:lstStyle/>
          <a:p>
            <a:pPr>
              <a:defRPr sz="2400">
                <a:solidFill>
                  <a:srgbClr val="FFFFFF"/>
                </a:solidFill>
                <a:latin typeface="+mj-lt"/>
                <a:ea typeface="+mj-ea"/>
                <a:cs typeface="+mj-cs"/>
                <a:sym typeface="Calibri"/>
              </a:defRPr>
            </a:pPr>
            <a:endParaRPr dirty="0"/>
          </a:p>
        </p:txBody>
      </p:sp>
      <p:sp>
        <p:nvSpPr>
          <p:cNvPr id="548" name="AutoShape 52"/>
          <p:cNvSpPr/>
          <p:nvPr/>
        </p:nvSpPr>
        <p:spPr>
          <a:xfrm flipH="1">
            <a:off x="5229226" y="1485899"/>
            <a:ext cx="1926431" cy="2000252"/>
          </a:xfrm>
          <a:prstGeom prst="line">
            <a:avLst/>
          </a:prstGeom>
          <a:ln>
            <a:solidFill>
              <a:srgbClr val="FF9900"/>
            </a:solidFill>
          </a:ln>
        </p:spPr>
        <p:txBody>
          <a:bodyPr lIns="34289" rIns="34289"/>
          <a:lstStyle/>
          <a:p>
            <a:pPr>
              <a:defRPr sz="2400">
                <a:solidFill>
                  <a:srgbClr val="FFFFFF"/>
                </a:solidFill>
                <a:latin typeface="+mj-lt"/>
                <a:ea typeface="+mj-ea"/>
                <a:cs typeface="+mj-cs"/>
                <a:sym typeface="Calibri"/>
              </a:defRPr>
            </a:pPr>
            <a:endParaRPr dirty="0"/>
          </a:p>
        </p:txBody>
      </p:sp>
      <p:sp>
        <p:nvSpPr>
          <p:cNvPr id="606" name="AutoShape 53"/>
          <p:cNvSpPr/>
          <p:nvPr/>
        </p:nvSpPr>
        <p:spPr>
          <a:xfrm>
            <a:off x="6348565" y="1482619"/>
            <a:ext cx="704364" cy="20035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FF9900"/>
            </a:solidFill>
          </a:ln>
        </p:spPr>
        <p:txBody>
          <a:bodyPr/>
          <a:lstStyle/>
          <a:p>
            <a:endParaRPr sz="1350" dirty="0"/>
          </a:p>
        </p:txBody>
      </p:sp>
      <p:sp>
        <p:nvSpPr>
          <p:cNvPr id="607" name="AutoShape 54"/>
          <p:cNvSpPr/>
          <p:nvPr/>
        </p:nvSpPr>
        <p:spPr>
          <a:xfrm>
            <a:off x="7182013" y="1489426"/>
            <a:ext cx="35064" cy="12537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FF9900"/>
            </a:solidFill>
          </a:ln>
        </p:spPr>
        <p:txBody>
          <a:bodyPr/>
          <a:lstStyle/>
          <a:p>
            <a:endParaRPr sz="1350" dirty="0"/>
          </a:p>
        </p:txBody>
      </p:sp>
      <p:sp>
        <p:nvSpPr>
          <p:cNvPr id="608" name="AutoShape 55"/>
          <p:cNvSpPr/>
          <p:nvPr/>
        </p:nvSpPr>
        <p:spPr>
          <a:xfrm>
            <a:off x="6706601" y="1469500"/>
            <a:ext cx="263719" cy="4262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FF9900"/>
            </a:solidFill>
          </a:ln>
        </p:spPr>
        <p:txBody>
          <a:bodyPr/>
          <a:lstStyle/>
          <a:p>
            <a:endParaRPr sz="1350" dirty="0"/>
          </a:p>
        </p:txBody>
      </p:sp>
      <p:grpSp>
        <p:nvGrpSpPr>
          <p:cNvPr id="554" name="AutoShape 56"/>
          <p:cNvGrpSpPr/>
          <p:nvPr/>
        </p:nvGrpSpPr>
        <p:grpSpPr>
          <a:xfrm>
            <a:off x="1314450" y="3540917"/>
            <a:ext cx="1243415" cy="802484"/>
            <a:chOff x="0" y="0"/>
            <a:chExt cx="1657885" cy="1069976"/>
          </a:xfrm>
        </p:grpSpPr>
        <p:sp>
          <p:nvSpPr>
            <p:cNvPr id="552" name="Shape"/>
            <p:cNvSpPr/>
            <p:nvPr/>
          </p:nvSpPr>
          <p:spPr>
            <a:xfrm>
              <a:off x="0" y="0"/>
              <a:ext cx="1657885" cy="1069976"/>
            </a:xfrm>
            <a:custGeom>
              <a:avLst/>
              <a:gdLst/>
              <a:ahLst/>
              <a:cxnLst>
                <a:cxn ang="0">
                  <a:pos x="wd2" y="hd2"/>
                </a:cxn>
                <a:cxn ang="5400000">
                  <a:pos x="wd2" y="hd2"/>
                </a:cxn>
                <a:cxn ang="10800000">
                  <a:pos x="wd2" y="hd2"/>
                </a:cxn>
                <a:cxn ang="16200000">
                  <a:pos x="wd2" y="hd2"/>
                </a:cxn>
              </a:cxnLst>
              <a:rect l="0" t="0" r="r" b="b"/>
              <a:pathLst>
                <a:path w="21600" h="21600" extrusionOk="0">
                  <a:moveTo>
                    <a:pt x="0" y="6217"/>
                  </a:moveTo>
                  <a:cubicBezTo>
                    <a:pt x="0" y="4518"/>
                    <a:pt x="889" y="3141"/>
                    <a:pt x="1986" y="3141"/>
                  </a:cubicBezTo>
                  <a:lnTo>
                    <a:pt x="8337" y="3141"/>
                  </a:lnTo>
                  <a:lnTo>
                    <a:pt x="12306" y="3141"/>
                  </a:lnTo>
                  <a:cubicBezTo>
                    <a:pt x="13403" y="3141"/>
                    <a:pt x="14292" y="4518"/>
                    <a:pt x="14292" y="6217"/>
                  </a:cubicBezTo>
                  <a:lnTo>
                    <a:pt x="14292" y="6217"/>
                  </a:lnTo>
                  <a:lnTo>
                    <a:pt x="21600" y="0"/>
                  </a:lnTo>
                  <a:lnTo>
                    <a:pt x="14292" y="10832"/>
                  </a:lnTo>
                  <a:lnTo>
                    <a:pt x="14292" y="18523"/>
                  </a:lnTo>
                  <a:cubicBezTo>
                    <a:pt x="14292" y="20223"/>
                    <a:pt x="13403" y="21600"/>
                    <a:pt x="12306" y="21600"/>
                  </a:cubicBezTo>
                  <a:lnTo>
                    <a:pt x="1986" y="21600"/>
                  </a:lnTo>
                  <a:cubicBezTo>
                    <a:pt x="889" y="21600"/>
                    <a:pt x="0" y="20223"/>
                    <a:pt x="0" y="18523"/>
                  </a:cubicBezTo>
                  <a:lnTo>
                    <a:pt x="0" y="6217"/>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2400">
                  <a:solidFill>
                    <a:srgbClr val="242852"/>
                  </a:solidFill>
                </a:defRPr>
              </a:pPr>
              <a:endParaRPr dirty="0"/>
            </a:p>
          </p:txBody>
        </p:sp>
        <p:sp>
          <p:nvSpPr>
            <p:cNvPr id="553" name="Why did  you call us?"/>
            <p:cNvSpPr txBox="1"/>
            <p:nvPr/>
          </p:nvSpPr>
          <p:spPr>
            <a:xfrm>
              <a:off x="44637" y="200212"/>
              <a:ext cx="1007690"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a:defRPr sz="1400" b="1">
                  <a:solidFill>
                    <a:srgbClr val="242852"/>
                  </a:solidFill>
                </a:defRPr>
              </a:lvl1pPr>
            </a:lstStyle>
            <a:p>
              <a:r>
                <a:rPr sz="1050" dirty="0"/>
                <a:t>Why did  you call us?</a:t>
              </a:r>
            </a:p>
          </p:txBody>
        </p:sp>
      </p:grpSp>
      <p:grpSp>
        <p:nvGrpSpPr>
          <p:cNvPr id="557" name="AutoShape 57"/>
          <p:cNvGrpSpPr/>
          <p:nvPr/>
        </p:nvGrpSpPr>
        <p:grpSpPr>
          <a:xfrm>
            <a:off x="6743700" y="3499248"/>
            <a:ext cx="1108473" cy="1072753"/>
            <a:chOff x="0" y="0"/>
            <a:chExt cx="1477963" cy="1430335"/>
          </a:xfrm>
        </p:grpSpPr>
        <p:sp>
          <p:nvSpPr>
            <p:cNvPr id="555" name="Shape"/>
            <p:cNvSpPr/>
            <p:nvPr/>
          </p:nvSpPr>
          <p:spPr>
            <a:xfrm>
              <a:off x="0" y="0"/>
              <a:ext cx="1477963" cy="1430335"/>
            </a:xfrm>
            <a:custGeom>
              <a:avLst/>
              <a:gdLst/>
              <a:ahLst/>
              <a:cxnLst>
                <a:cxn ang="0">
                  <a:pos x="wd2" y="hd2"/>
                </a:cxn>
                <a:cxn ang="5400000">
                  <a:pos x="wd2" y="hd2"/>
                </a:cxn>
                <a:cxn ang="10800000">
                  <a:pos x="wd2" y="hd2"/>
                </a:cxn>
                <a:cxn ang="16200000">
                  <a:pos x="wd2" y="hd2"/>
                </a:cxn>
              </a:cxnLst>
              <a:rect l="0" t="0" r="r" b="b"/>
              <a:pathLst>
                <a:path w="21600" h="21600" extrusionOk="0">
                  <a:moveTo>
                    <a:pt x="0" y="12011"/>
                  </a:moveTo>
                  <a:cubicBezTo>
                    <a:pt x="0" y="10951"/>
                    <a:pt x="831" y="10093"/>
                    <a:pt x="1856" y="10093"/>
                  </a:cubicBezTo>
                  <a:lnTo>
                    <a:pt x="3600" y="10093"/>
                  </a:lnTo>
                  <a:lnTo>
                    <a:pt x="2250" y="0"/>
                  </a:lnTo>
                  <a:lnTo>
                    <a:pt x="9000" y="10093"/>
                  </a:lnTo>
                  <a:lnTo>
                    <a:pt x="19744" y="10093"/>
                  </a:lnTo>
                  <a:cubicBezTo>
                    <a:pt x="20769" y="10093"/>
                    <a:pt x="21600" y="10951"/>
                    <a:pt x="21600" y="12011"/>
                  </a:cubicBezTo>
                  <a:lnTo>
                    <a:pt x="21600" y="12011"/>
                  </a:lnTo>
                  <a:lnTo>
                    <a:pt x="21600" y="19682"/>
                  </a:lnTo>
                  <a:cubicBezTo>
                    <a:pt x="21600" y="20741"/>
                    <a:pt x="20769" y="21600"/>
                    <a:pt x="19744" y="21600"/>
                  </a:cubicBezTo>
                  <a:lnTo>
                    <a:pt x="1856" y="21600"/>
                  </a:lnTo>
                  <a:cubicBezTo>
                    <a:pt x="831" y="21600"/>
                    <a:pt x="0" y="20741"/>
                    <a:pt x="0" y="19682"/>
                  </a:cubicBezTo>
                  <a:lnTo>
                    <a:pt x="0" y="14887"/>
                  </a:lnTo>
                  <a:lnTo>
                    <a:pt x="0" y="12011"/>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2400">
                  <a:solidFill>
                    <a:srgbClr val="242852"/>
                  </a:solidFill>
                </a:defRPr>
              </a:pPr>
              <a:endParaRPr dirty="0"/>
            </a:p>
          </p:txBody>
        </p:sp>
        <p:sp>
          <p:nvSpPr>
            <p:cNvPr id="556" name="I’m not sure who you can call."/>
            <p:cNvSpPr txBox="1"/>
            <p:nvPr/>
          </p:nvSpPr>
          <p:spPr>
            <a:xfrm>
              <a:off x="37197" y="705534"/>
              <a:ext cx="1403568"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a:defRPr sz="1400" b="1">
                  <a:solidFill>
                    <a:srgbClr val="242852"/>
                  </a:solidFill>
                </a:defRPr>
              </a:lvl1pPr>
            </a:lstStyle>
            <a:p>
              <a:r>
                <a:rPr sz="1050" dirty="0"/>
                <a:t>I’m not sure who you can call.</a:t>
              </a:r>
            </a:p>
          </p:txBody>
        </p:sp>
      </p:grpSp>
      <p:grpSp>
        <p:nvGrpSpPr>
          <p:cNvPr id="560" name="AutoShape 58"/>
          <p:cNvGrpSpPr/>
          <p:nvPr/>
        </p:nvGrpSpPr>
        <p:grpSpPr>
          <a:xfrm>
            <a:off x="2556273" y="1771650"/>
            <a:ext cx="1066801" cy="581894"/>
            <a:chOff x="0" y="0"/>
            <a:chExt cx="1422400" cy="775858"/>
          </a:xfrm>
        </p:grpSpPr>
        <p:sp>
          <p:nvSpPr>
            <p:cNvPr id="558" name="Shape"/>
            <p:cNvSpPr/>
            <p:nvPr/>
          </p:nvSpPr>
          <p:spPr>
            <a:xfrm>
              <a:off x="0" y="0"/>
              <a:ext cx="1422400" cy="762000"/>
            </a:xfrm>
            <a:custGeom>
              <a:avLst/>
              <a:gdLst/>
              <a:ahLst/>
              <a:cxnLst>
                <a:cxn ang="0">
                  <a:pos x="wd2" y="hd2"/>
                </a:cxn>
                <a:cxn ang="5400000">
                  <a:pos x="wd2" y="hd2"/>
                </a:cxn>
                <a:cxn ang="10800000">
                  <a:pos x="wd2" y="hd2"/>
                </a:cxn>
                <a:cxn ang="16200000">
                  <a:pos x="wd2" y="hd2"/>
                </a:cxn>
              </a:cxnLst>
              <a:rect l="0" t="0" r="r" b="b"/>
              <a:pathLst>
                <a:path w="21600" h="21600" extrusionOk="0">
                  <a:moveTo>
                    <a:pt x="4942" y="3600"/>
                  </a:moveTo>
                  <a:cubicBezTo>
                    <a:pt x="4942" y="1612"/>
                    <a:pt x="5805" y="0"/>
                    <a:pt x="6871" y="0"/>
                  </a:cubicBezTo>
                  <a:lnTo>
                    <a:pt x="7718" y="0"/>
                  </a:lnTo>
                  <a:lnTo>
                    <a:pt x="19671" y="0"/>
                  </a:lnTo>
                  <a:cubicBezTo>
                    <a:pt x="20737" y="0"/>
                    <a:pt x="21600" y="1612"/>
                    <a:pt x="21600" y="3600"/>
                  </a:cubicBezTo>
                  <a:lnTo>
                    <a:pt x="21600" y="18000"/>
                  </a:lnTo>
                  <a:cubicBezTo>
                    <a:pt x="21600" y="19988"/>
                    <a:pt x="20737" y="21600"/>
                    <a:pt x="19671" y="21600"/>
                  </a:cubicBezTo>
                  <a:lnTo>
                    <a:pt x="6871" y="21600"/>
                  </a:lnTo>
                  <a:cubicBezTo>
                    <a:pt x="5805" y="21600"/>
                    <a:pt x="4942" y="19988"/>
                    <a:pt x="4942" y="18000"/>
                  </a:cubicBezTo>
                  <a:lnTo>
                    <a:pt x="4942" y="18000"/>
                  </a:lnTo>
                  <a:lnTo>
                    <a:pt x="0" y="18045"/>
                  </a:lnTo>
                  <a:lnTo>
                    <a:pt x="4942" y="12600"/>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2400">
                  <a:solidFill>
                    <a:srgbClr val="242852"/>
                  </a:solidFill>
                </a:defRPr>
              </a:pPr>
              <a:endParaRPr dirty="0"/>
            </a:p>
          </p:txBody>
        </p:sp>
        <p:sp>
          <p:nvSpPr>
            <p:cNvPr id="559" name="We can’t help with that"/>
            <p:cNvSpPr txBox="1"/>
            <p:nvPr/>
          </p:nvSpPr>
          <p:spPr>
            <a:xfrm>
              <a:off x="362633" y="37197"/>
              <a:ext cx="1022568"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a:defRPr sz="1400" b="1">
                  <a:solidFill>
                    <a:srgbClr val="242852"/>
                  </a:solidFill>
                </a:defRPr>
              </a:lvl1pPr>
            </a:lstStyle>
            <a:p>
              <a:r>
                <a:rPr sz="1050" dirty="0"/>
                <a:t>We can’t help with that</a:t>
              </a:r>
            </a:p>
          </p:txBody>
        </p:sp>
      </p:grpSp>
      <p:grpSp>
        <p:nvGrpSpPr>
          <p:cNvPr id="563" name="AutoShape 59"/>
          <p:cNvGrpSpPr/>
          <p:nvPr/>
        </p:nvGrpSpPr>
        <p:grpSpPr>
          <a:xfrm>
            <a:off x="2057401" y="4275538"/>
            <a:ext cx="1375178" cy="525064"/>
            <a:chOff x="0" y="0"/>
            <a:chExt cx="1833570" cy="700083"/>
          </a:xfrm>
        </p:grpSpPr>
        <p:sp>
          <p:nvSpPr>
            <p:cNvPr id="561" name="Shape"/>
            <p:cNvSpPr/>
            <p:nvPr/>
          </p:nvSpPr>
          <p:spPr>
            <a:xfrm>
              <a:off x="0" y="0"/>
              <a:ext cx="1833570" cy="700083"/>
            </a:xfrm>
            <a:custGeom>
              <a:avLst/>
              <a:gdLst/>
              <a:ahLst/>
              <a:cxnLst>
                <a:cxn ang="0">
                  <a:pos x="wd2" y="hd2"/>
                </a:cxn>
                <a:cxn ang="5400000">
                  <a:pos x="wd2" y="hd2"/>
                </a:cxn>
                <a:cxn ang="10800000">
                  <a:pos x="wd2" y="hd2"/>
                </a:cxn>
                <a:cxn ang="16200000">
                  <a:pos x="wd2" y="hd2"/>
                </a:cxn>
              </a:cxnLst>
              <a:rect l="0" t="0" r="r" b="b"/>
              <a:pathLst>
                <a:path w="21600" h="21600" extrusionOk="0">
                  <a:moveTo>
                    <a:pt x="0" y="5926"/>
                  </a:moveTo>
                  <a:cubicBezTo>
                    <a:pt x="0" y="4195"/>
                    <a:pt x="536" y="2792"/>
                    <a:pt x="1197" y="2792"/>
                  </a:cubicBezTo>
                  <a:lnTo>
                    <a:pt x="9425" y="2792"/>
                  </a:lnTo>
                  <a:lnTo>
                    <a:pt x="14961" y="2792"/>
                  </a:lnTo>
                  <a:cubicBezTo>
                    <a:pt x="15622" y="2792"/>
                    <a:pt x="16158" y="4195"/>
                    <a:pt x="16158" y="5926"/>
                  </a:cubicBezTo>
                  <a:lnTo>
                    <a:pt x="16158" y="5926"/>
                  </a:lnTo>
                  <a:lnTo>
                    <a:pt x="21600" y="0"/>
                  </a:lnTo>
                  <a:lnTo>
                    <a:pt x="16158" y="10629"/>
                  </a:lnTo>
                  <a:lnTo>
                    <a:pt x="16158" y="18465"/>
                  </a:lnTo>
                  <a:cubicBezTo>
                    <a:pt x="16158" y="20197"/>
                    <a:pt x="15622" y="21600"/>
                    <a:pt x="14961" y="21600"/>
                  </a:cubicBezTo>
                  <a:lnTo>
                    <a:pt x="1197" y="21600"/>
                  </a:lnTo>
                  <a:cubicBezTo>
                    <a:pt x="536" y="21600"/>
                    <a:pt x="0" y="20197"/>
                    <a:pt x="0" y="18465"/>
                  </a:cubicBezTo>
                  <a:lnTo>
                    <a:pt x="0" y="5926"/>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2400">
                  <a:solidFill>
                    <a:srgbClr val="242852"/>
                  </a:solidFill>
                </a:defRPr>
              </a:pPr>
              <a:endParaRPr dirty="0"/>
            </a:p>
          </p:txBody>
        </p:sp>
        <p:sp>
          <p:nvSpPr>
            <p:cNvPr id="562" name="I don’t know,  please hold."/>
            <p:cNvSpPr txBox="1"/>
            <p:nvPr/>
          </p:nvSpPr>
          <p:spPr>
            <a:xfrm>
              <a:off x="29759" y="120240"/>
              <a:ext cx="1312085"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algn="ctr">
                <a:defRPr sz="1400" b="1">
                  <a:solidFill>
                    <a:srgbClr val="242852"/>
                  </a:solidFill>
                </a:defRPr>
              </a:pPr>
              <a:r>
                <a:rPr sz="1050" dirty="0"/>
                <a:t>I don’t know,  please hold</a:t>
              </a:r>
              <a:r>
                <a:rPr sz="1050" dirty="0">
                  <a:solidFill>
                    <a:srgbClr val="FFFFFF"/>
                  </a:solidFill>
                </a:rPr>
                <a:t>.</a:t>
              </a:r>
            </a:p>
          </p:txBody>
        </p:sp>
      </p:grpSp>
      <p:grpSp>
        <p:nvGrpSpPr>
          <p:cNvPr id="566" name="AutoShape 60"/>
          <p:cNvGrpSpPr/>
          <p:nvPr/>
        </p:nvGrpSpPr>
        <p:grpSpPr>
          <a:xfrm>
            <a:off x="3600450" y="2628900"/>
            <a:ext cx="1143000" cy="931067"/>
            <a:chOff x="0" y="0"/>
            <a:chExt cx="1524000" cy="1241421"/>
          </a:xfrm>
        </p:grpSpPr>
        <p:sp>
          <p:nvSpPr>
            <p:cNvPr id="564" name="Shape"/>
            <p:cNvSpPr/>
            <p:nvPr/>
          </p:nvSpPr>
          <p:spPr>
            <a:xfrm>
              <a:off x="0" y="0"/>
              <a:ext cx="1524000" cy="1241421"/>
            </a:xfrm>
            <a:custGeom>
              <a:avLst/>
              <a:gdLst/>
              <a:ahLst/>
              <a:cxnLst>
                <a:cxn ang="0">
                  <a:pos x="wd2" y="hd2"/>
                </a:cxn>
                <a:cxn ang="5400000">
                  <a:pos x="wd2" y="hd2"/>
                </a:cxn>
                <a:cxn ang="10800000">
                  <a:pos x="wd2" y="hd2"/>
                </a:cxn>
                <a:cxn ang="16200000">
                  <a:pos x="wd2" y="hd2"/>
                </a:cxn>
              </a:cxnLst>
              <a:rect l="0" t="0" r="r" b="b"/>
              <a:pathLst>
                <a:path w="21600" h="21600" extrusionOk="0">
                  <a:moveTo>
                    <a:pt x="0" y="2827"/>
                  </a:moveTo>
                  <a:cubicBezTo>
                    <a:pt x="0" y="1266"/>
                    <a:pt x="1031" y="0"/>
                    <a:pt x="2303" y="0"/>
                  </a:cubicBezTo>
                  <a:lnTo>
                    <a:pt x="3600" y="0"/>
                  </a:lnTo>
                  <a:lnTo>
                    <a:pt x="19297" y="0"/>
                  </a:lnTo>
                  <a:cubicBezTo>
                    <a:pt x="20569" y="0"/>
                    <a:pt x="21600" y="1266"/>
                    <a:pt x="21600" y="2827"/>
                  </a:cubicBezTo>
                  <a:lnTo>
                    <a:pt x="21600" y="14133"/>
                  </a:lnTo>
                  <a:cubicBezTo>
                    <a:pt x="21600" y="15694"/>
                    <a:pt x="20569" y="16960"/>
                    <a:pt x="19297" y="16960"/>
                  </a:cubicBezTo>
                  <a:lnTo>
                    <a:pt x="9000" y="16960"/>
                  </a:lnTo>
                  <a:lnTo>
                    <a:pt x="4343" y="21600"/>
                  </a:lnTo>
                  <a:lnTo>
                    <a:pt x="3600" y="16960"/>
                  </a:lnTo>
                  <a:lnTo>
                    <a:pt x="2303" y="16960"/>
                  </a:lnTo>
                  <a:cubicBezTo>
                    <a:pt x="1031" y="16960"/>
                    <a:pt x="0" y="15694"/>
                    <a:pt x="0" y="14133"/>
                  </a:cubicBezTo>
                  <a:lnTo>
                    <a:pt x="0" y="14133"/>
                  </a:lnTo>
                  <a:lnTo>
                    <a:pt x="0" y="9893"/>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1400" b="1">
                  <a:solidFill>
                    <a:srgbClr val="FFFFFF"/>
                  </a:solidFill>
                </a:defRPr>
              </a:pPr>
              <a:endParaRPr sz="1050" dirty="0"/>
            </a:p>
          </p:txBody>
        </p:sp>
        <p:sp>
          <p:nvSpPr>
            <p:cNvPr id="565" name="I’ll try to transfer you to an agency who can help"/>
            <p:cNvSpPr txBox="1"/>
            <p:nvPr/>
          </p:nvSpPr>
          <p:spPr>
            <a:xfrm>
              <a:off x="47581" y="47583"/>
              <a:ext cx="1428839" cy="738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a:defRPr sz="1400" b="1">
                  <a:solidFill>
                    <a:srgbClr val="242852"/>
                  </a:solidFill>
                </a:defRPr>
              </a:lvl1pPr>
            </a:lstStyle>
            <a:p>
              <a:r>
                <a:rPr sz="1050" dirty="0"/>
                <a:t>I’ll try to transfer you to an agency who can help</a:t>
              </a:r>
            </a:p>
          </p:txBody>
        </p:sp>
      </p:grpSp>
      <p:grpSp>
        <p:nvGrpSpPr>
          <p:cNvPr id="569" name="AutoShape 61"/>
          <p:cNvGrpSpPr/>
          <p:nvPr/>
        </p:nvGrpSpPr>
        <p:grpSpPr>
          <a:xfrm>
            <a:off x="4972050" y="2628900"/>
            <a:ext cx="822723" cy="867298"/>
            <a:chOff x="0" y="0"/>
            <a:chExt cx="1096963" cy="1156396"/>
          </a:xfrm>
        </p:grpSpPr>
        <p:sp>
          <p:nvSpPr>
            <p:cNvPr id="567" name="Shape"/>
            <p:cNvSpPr/>
            <p:nvPr/>
          </p:nvSpPr>
          <p:spPr>
            <a:xfrm>
              <a:off x="0" y="0"/>
              <a:ext cx="1096963" cy="1156396"/>
            </a:xfrm>
            <a:custGeom>
              <a:avLst/>
              <a:gdLst/>
              <a:ahLst/>
              <a:cxnLst>
                <a:cxn ang="0">
                  <a:pos x="wd2" y="hd2"/>
                </a:cxn>
                <a:cxn ang="5400000">
                  <a:pos x="wd2" y="hd2"/>
                </a:cxn>
                <a:cxn ang="10800000">
                  <a:pos x="wd2" y="hd2"/>
                </a:cxn>
                <a:cxn ang="16200000">
                  <a:pos x="wd2" y="hd2"/>
                </a:cxn>
              </a:cxnLst>
              <a:rect l="0" t="0" r="r" b="b"/>
              <a:pathLst>
                <a:path w="21600" h="21600" extrusionOk="0">
                  <a:moveTo>
                    <a:pt x="0" y="2560"/>
                  </a:moveTo>
                  <a:cubicBezTo>
                    <a:pt x="0" y="1146"/>
                    <a:pt x="1208" y="0"/>
                    <a:pt x="2699" y="0"/>
                  </a:cubicBezTo>
                  <a:lnTo>
                    <a:pt x="3600" y="0"/>
                  </a:lnTo>
                  <a:lnTo>
                    <a:pt x="18901" y="0"/>
                  </a:lnTo>
                  <a:cubicBezTo>
                    <a:pt x="20392" y="0"/>
                    <a:pt x="21600" y="1146"/>
                    <a:pt x="21600" y="2560"/>
                  </a:cubicBezTo>
                  <a:lnTo>
                    <a:pt x="21600" y="12800"/>
                  </a:lnTo>
                  <a:cubicBezTo>
                    <a:pt x="21600" y="14214"/>
                    <a:pt x="20392" y="15360"/>
                    <a:pt x="18901" y="15360"/>
                  </a:cubicBezTo>
                  <a:lnTo>
                    <a:pt x="9000" y="15360"/>
                  </a:lnTo>
                  <a:lnTo>
                    <a:pt x="450" y="21600"/>
                  </a:lnTo>
                  <a:lnTo>
                    <a:pt x="3600" y="15360"/>
                  </a:lnTo>
                  <a:lnTo>
                    <a:pt x="2699" y="15360"/>
                  </a:lnTo>
                  <a:cubicBezTo>
                    <a:pt x="1208" y="15360"/>
                    <a:pt x="0" y="14214"/>
                    <a:pt x="0" y="12800"/>
                  </a:cubicBezTo>
                  <a:lnTo>
                    <a:pt x="0" y="12800"/>
                  </a:lnTo>
                  <a:lnTo>
                    <a:pt x="0" y="8960"/>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2400">
                  <a:solidFill>
                    <a:srgbClr val="242852"/>
                  </a:solidFill>
                </a:defRPr>
              </a:pPr>
              <a:endParaRPr dirty="0"/>
            </a:p>
          </p:txBody>
        </p:sp>
        <p:sp>
          <p:nvSpPr>
            <p:cNvPr id="568" name="We only do senior daycare"/>
            <p:cNvSpPr txBox="1"/>
            <p:nvPr/>
          </p:nvSpPr>
          <p:spPr>
            <a:xfrm>
              <a:off x="40143" y="40143"/>
              <a:ext cx="1016678" cy="738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algn="ctr">
                <a:defRPr sz="1400" b="1">
                  <a:solidFill>
                    <a:srgbClr val="242852"/>
                  </a:solidFill>
                </a:defRPr>
              </a:pPr>
              <a:r>
                <a:rPr sz="1050" dirty="0"/>
                <a:t>We only do </a:t>
              </a:r>
              <a:r>
                <a:rPr sz="1050" i="1" dirty="0"/>
                <a:t>senior </a:t>
              </a:r>
              <a:r>
                <a:rPr sz="1050" dirty="0"/>
                <a:t>daycare</a:t>
              </a:r>
            </a:p>
          </p:txBody>
        </p:sp>
      </p:grpSp>
      <p:grpSp>
        <p:nvGrpSpPr>
          <p:cNvPr id="572" name="AutoShape 62"/>
          <p:cNvGrpSpPr/>
          <p:nvPr/>
        </p:nvGrpSpPr>
        <p:grpSpPr>
          <a:xfrm>
            <a:off x="4972050" y="4138611"/>
            <a:ext cx="1282288" cy="796113"/>
            <a:chOff x="0" y="0"/>
            <a:chExt cx="1709716" cy="1061482"/>
          </a:xfrm>
        </p:grpSpPr>
        <p:sp>
          <p:nvSpPr>
            <p:cNvPr id="570" name="Shape"/>
            <p:cNvSpPr/>
            <p:nvPr/>
          </p:nvSpPr>
          <p:spPr>
            <a:xfrm>
              <a:off x="0" y="0"/>
              <a:ext cx="1709716" cy="1035051"/>
            </a:xfrm>
            <a:custGeom>
              <a:avLst/>
              <a:gdLst/>
              <a:ahLst/>
              <a:cxnLst>
                <a:cxn ang="0">
                  <a:pos x="wd2" y="hd2"/>
                </a:cxn>
                <a:cxn ang="5400000">
                  <a:pos x="wd2" y="hd2"/>
                </a:cxn>
                <a:cxn ang="10800000">
                  <a:pos x="wd2" y="hd2"/>
                </a:cxn>
                <a:cxn ang="16200000">
                  <a:pos x="wd2" y="hd2"/>
                </a:cxn>
              </a:cxnLst>
              <a:rect l="0" t="0" r="r" b="b"/>
              <a:pathLst>
                <a:path w="21600" h="21600" extrusionOk="0">
                  <a:moveTo>
                    <a:pt x="0" y="9674"/>
                  </a:moveTo>
                  <a:cubicBezTo>
                    <a:pt x="0" y="8356"/>
                    <a:pt x="647" y="7288"/>
                    <a:pt x="1444" y="7288"/>
                  </a:cubicBezTo>
                  <a:lnTo>
                    <a:pt x="9207" y="7288"/>
                  </a:lnTo>
                  <a:lnTo>
                    <a:pt x="21600" y="0"/>
                  </a:lnTo>
                  <a:lnTo>
                    <a:pt x="13153" y="7288"/>
                  </a:lnTo>
                  <a:lnTo>
                    <a:pt x="14340" y="7288"/>
                  </a:lnTo>
                  <a:cubicBezTo>
                    <a:pt x="15138" y="7288"/>
                    <a:pt x="15784" y="8356"/>
                    <a:pt x="15784" y="9674"/>
                  </a:cubicBezTo>
                  <a:lnTo>
                    <a:pt x="15784" y="9674"/>
                  </a:lnTo>
                  <a:lnTo>
                    <a:pt x="15784" y="19215"/>
                  </a:lnTo>
                  <a:cubicBezTo>
                    <a:pt x="15784" y="20532"/>
                    <a:pt x="15138" y="21600"/>
                    <a:pt x="14340" y="21600"/>
                  </a:cubicBezTo>
                  <a:lnTo>
                    <a:pt x="1444" y="21600"/>
                  </a:lnTo>
                  <a:cubicBezTo>
                    <a:pt x="647" y="21600"/>
                    <a:pt x="0" y="20532"/>
                    <a:pt x="0" y="19215"/>
                  </a:cubicBezTo>
                  <a:lnTo>
                    <a:pt x="0" y="9674"/>
                  </a:lnTo>
                  <a:close/>
                </a:path>
              </a:pathLst>
            </a:custGeom>
            <a:solidFill>
              <a:srgbClr val="FFFFFF"/>
            </a:solidFill>
            <a:ln w="9525" cap="flat">
              <a:solidFill>
                <a:srgbClr val="FFFFFF"/>
              </a:solidFill>
              <a:prstDash val="solid"/>
              <a:miter lim="800000"/>
            </a:ln>
            <a:effectLst/>
          </p:spPr>
          <p:txBody>
            <a:bodyPr wrap="square" lIns="34289" tIns="34289" rIns="34289" bIns="34289" numCol="1" anchor="ctr">
              <a:noAutofit/>
            </a:bodyPr>
            <a:lstStyle/>
            <a:p>
              <a:pPr algn="ctr">
                <a:defRPr sz="2400">
                  <a:solidFill>
                    <a:srgbClr val="242852"/>
                  </a:solidFill>
                </a:defRPr>
              </a:pPr>
              <a:endParaRPr dirty="0"/>
            </a:p>
          </p:txBody>
        </p:sp>
        <p:sp>
          <p:nvSpPr>
            <p:cNvPr id="571" name="We don’t…"/>
            <p:cNvSpPr txBox="1"/>
            <p:nvPr/>
          </p:nvSpPr>
          <p:spPr>
            <a:xfrm>
              <a:off x="186316" y="322822"/>
              <a:ext cx="876733" cy="738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We don’t</a:t>
              </a:r>
            </a:p>
            <a:p>
              <a:pPr algn="ctr">
                <a:defRPr sz="1400" b="1">
                  <a:solidFill>
                    <a:srgbClr val="242852"/>
                  </a:solidFill>
                </a:defRPr>
              </a:pPr>
              <a:r>
                <a:rPr sz="1050" dirty="0"/>
                <a:t>serve your</a:t>
              </a:r>
            </a:p>
            <a:p>
              <a:pPr algn="ctr">
                <a:defRPr sz="1400" b="1">
                  <a:solidFill>
                    <a:srgbClr val="242852"/>
                  </a:solidFill>
                </a:defRPr>
              </a:pPr>
              <a:r>
                <a:rPr sz="1050" dirty="0"/>
                <a:t>county.</a:t>
              </a:r>
            </a:p>
          </p:txBody>
        </p:sp>
      </p:grpSp>
      <p:grpSp>
        <p:nvGrpSpPr>
          <p:cNvPr id="575" name="AutoShape 63"/>
          <p:cNvGrpSpPr/>
          <p:nvPr/>
        </p:nvGrpSpPr>
        <p:grpSpPr>
          <a:xfrm>
            <a:off x="5886450" y="1828800"/>
            <a:ext cx="1300931" cy="682416"/>
            <a:chOff x="0" y="0"/>
            <a:chExt cx="1734573" cy="909887"/>
          </a:xfrm>
        </p:grpSpPr>
        <p:sp>
          <p:nvSpPr>
            <p:cNvPr id="573" name="Shape"/>
            <p:cNvSpPr/>
            <p:nvPr/>
          </p:nvSpPr>
          <p:spPr>
            <a:xfrm>
              <a:off x="0" y="0"/>
              <a:ext cx="1734573" cy="909887"/>
            </a:xfrm>
            <a:custGeom>
              <a:avLst/>
              <a:gdLst/>
              <a:ahLst/>
              <a:cxnLst>
                <a:cxn ang="0">
                  <a:pos x="wd2" y="hd2"/>
                </a:cxn>
                <a:cxn ang="5400000">
                  <a:pos x="wd2" y="hd2"/>
                </a:cxn>
                <a:cxn ang="10800000">
                  <a:pos x="wd2" y="hd2"/>
                </a:cxn>
                <a:cxn ang="16200000">
                  <a:pos x="wd2" y="hd2"/>
                </a:cxn>
              </a:cxnLst>
              <a:rect l="0" t="0" r="r" b="b"/>
              <a:pathLst>
                <a:path w="21600" h="21600" extrusionOk="0">
                  <a:moveTo>
                    <a:pt x="0" y="3254"/>
                  </a:moveTo>
                  <a:cubicBezTo>
                    <a:pt x="0" y="1457"/>
                    <a:pt x="764" y="0"/>
                    <a:pt x="1707" y="0"/>
                  </a:cubicBezTo>
                  <a:lnTo>
                    <a:pt x="7968" y="0"/>
                  </a:lnTo>
                  <a:lnTo>
                    <a:pt x="11953" y="0"/>
                  </a:lnTo>
                  <a:cubicBezTo>
                    <a:pt x="12896" y="0"/>
                    <a:pt x="13660" y="1457"/>
                    <a:pt x="13660" y="3254"/>
                  </a:cubicBezTo>
                  <a:lnTo>
                    <a:pt x="13660" y="11387"/>
                  </a:lnTo>
                  <a:lnTo>
                    <a:pt x="21600" y="21600"/>
                  </a:lnTo>
                  <a:lnTo>
                    <a:pt x="13660" y="16268"/>
                  </a:lnTo>
                  <a:lnTo>
                    <a:pt x="13660" y="16268"/>
                  </a:lnTo>
                  <a:cubicBezTo>
                    <a:pt x="13660" y="18065"/>
                    <a:pt x="12896" y="19521"/>
                    <a:pt x="11953" y="19521"/>
                  </a:cubicBezTo>
                  <a:lnTo>
                    <a:pt x="1707" y="19521"/>
                  </a:lnTo>
                  <a:cubicBezTo>
                    <a:pt x="764" y="19521"/>
                    <a:pt x="0" y="18065"/>
                    <a:pt x="0" y="16268"/>
                  </a:cubicBezTo>
                  <a:lnTo>
                    <a:pt x="0" y="16268"/>
                  </a:lnTo>
                  <a:lnTo>
                    <a:pt x="0" y="11387"/>
                  </a:lnTo>
                  <a:close/>
                </a:path>
              </a:pathLst>
            </a:custGeom>
            <a:solidFill>
              <a:srgbClr val="FFFFFF"/>
            </a:solidFill>
            <a:ln w="9525" cap="flat">
              <a:solidFill>
                <a:srgbClr val="FFFFFF"/>
              </a:solidFill>
              <a:prstDash val="solid"/>
              <a:miter lim="800000"/>
            </a:ln>
            <a:effectLst/>
          </p:spPr>
          <p:txBody>
            <a:bodyPr wrap="square" lIns="34289" tIns="34289" rIns="34289" bIns="34289" numCol="1" anchor="ctr">
              <a:noAutofit/>
            </a:bodyPr>
            <a:lstStyle/>
            <a:p>
              <a:pPr algn="ctr">
                <a:defRPr sz="1400" b="1">
                  <a:solidFill>
                    <a:srgbClr val="FFFFFF"/>
                  </a:solidFill>
                </a:defRPr>
              </a:pPr>
              <a:endParaRPr sz="1050" dirty="0"/>
            </a:p>
          </p:txBody>
        </p:sp>
        <p:sp>
          <p:nvSpPr>
            <p:cNvPr id="574" name="Please call…"/>
            <p:cNvSpPr txBox="1"/>
            <p:nvPr/>
          </p:nvSpPr>
          <p:spPr>
            <a:xfrm>
              <a:off x="80193" y="41832"/>
              <a:ext cx="936578"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Please call</a:t>
              </a:r>
            </a:p>
            <a:p>
              <a:pPr algn="ctr">
                <a:defRPr sz="1400" b="1">
                  <a:solidFill>
                    <a:srgbClr val="242852"/>
                  </a:solidFill>
                </a:defRPr>
              </a:pPr>
              <a:r>
                <a:rPr sz="1050" dirty="0"/>
                <a:t>back when</a:t>
              </a:r>
            </a:p>
            <a:p>
              <a:pPr algn="ctr">
                <a:defRPr sz="1400" b="1">
                  <a:solidFill>
                    <a:srgbClr val="242852"/>
                  </a:solidFill>
                </a:defRPr>
              </a:pPr>
              <a:r>
                <a:rPr sz="1050" dirty="0"/>
                <a:t>we’re open</a:t>
              </a:r>
            </a:p>
          </p:txBody>
        </p:sp>
      </p:grpSp>
      <p:sp>
        <p:nvSpPr>
          <p:cNvPr id="576" name="Text Box 64"/>
          <p:cNvSpPr txBox="1"/>
          <p:nvPr/>
        </p:nvSpPr>
        <p:spPr>
          <a:xfrm>
            <a:off x="1485900" y="171450"/>
            <a:ext cx="6229350" cy="484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lgn="ctr">
              <a:spcBef>
                <a:spcPts val="2000"/>
              </a:spcBef>
              <a:defRPr sz="3400" b="1">
                <a:solidFill>
                  <a:srgbClr val="ACCBF9"/>
                </a:solidFill>
                <a:effectLst>
                  <a:outerShdw blurRad="38100" dist="38100" dir="2700000" rotWithShape="0">
                    <a:srgbClr val="000000"/>
                  </a:outerShdw>
                </a:effectLst>
                <a:latin typeface="+mj-lt"/>
                <a:ea typeface="+mj-ea"/>
                <a:cs typeface="+mj-cs"/>
                <a:sym typeface="Calibri"/>
              </a:defRPr>
            </a:lvl1pPr>
          </a:lstStyle>
          <a:p>
            <a:r>
              <a:rPr sz="2550" b="0" dirty="0">
                <a:solidFill>
                  <a:schemeClr val="bg1"/>
                </a:solidFill>
                <a:effectLst/>
                <a:latin typeface="Arial" panose="020B0604020202020204" pitchFamily="34" charset="0"/>
                <a:cs typeface="Arial" panose="020B0604020202020204" pitchFamily="34" charset="0"/>
              </a:rPr>
              <a:t>Before 2-1-1…</a:t>
            </a:r>
          </a:p>
        </p:txBody>
      </p:sp>
    </p:spTree>
    <p:extLst>
      <p:ext uri="{BB962C8B-B14F-4D97-AF65-F5344CB8AC3E}">
        <p14:creationId xmlns:p14="http://schemas.microsoft.com/office/powerpoint/2010/main" val="4104030214"/>
      </p:ext>
    </p:extLst>
  </p:cSld>
  <p:clrMapOvr>
    <a:masterClrMapping/>
  </p:clrMapOvr>
  <p:transition spd="med">
    <p:wipe dir="r"/>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98"/>
                                        </p:tgtEl>
                                        <p:attrNameLst>
                                          <p:attrName>style.visibility</p:attrName>
                                        </p:attrNameLst>
                                      </p:cBhvr>
                                      <p:to>
                                        <p:strVal val="visible"/>
                                      </p:to>
                                    </p:set>
                                    <p:anim calcmode="lin" valueType="num">
                                      <p:cBhvr>
                                        <p:cTn id="7" dur="500" fill="hold"/>
                                        <p:tgtEl>
                                          <p:spTgt spid="498"/>
                                        </p:tgtEl>
                                        <p:attrNameLst>
                                          <p:attrName>ppt_x</p:attrName>
                                        </p:attrNameLst>
                                      </p:cBhvr>
                                      <p:tavLst>
                                        <p:tav tm="0">
                                          <p:val>
                                            <p:strVal val="0-#ppt_w/2"/>
                                          </p:val>
                                        </p:tav>
                                        <p:tav tm="100000">
                                          <p:val>
                                            <p:strVal val="#ppt_x"/>
                                          </p:val>
                                        </p:tav>
                                      </p:tavLst>
                                    </p:anim>
                                    <p:anim calcmode="lin" valueType="num">
                                      <p:cBhvr>
                                        <p:cTn id="8" dur="500" fill="hold"/>
                                        <p:tgtEl>
                                          <p:spTgt spid="4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iterate>
                                    <p:tmAbs val="0"/>
                                  </p:iterate>
                                  <p:childTnLst>
                                    <p:set>
                                      <p:cBhvr>
                                        <p:cTn id="11" fill="hold"/>
                                        <p:tgtEl>
                                          <p:spTgt spid="509"/>
                                        </p:tgtEl>
                                        <p:attrNameLst>
                                          <p:attrName>style.visibility</p:attrName>
                                        </p:attrNameLst>
                                      </p:cBhvr>
                                      <p:to>
                                        <p:strVal val="visible"/>
                                      </p:to>
                                    </p:set>
                                    <p:anim calcmode="lin" valueType="num">
                                      <p:cBhvr>
                                        <p:cTn id="12" dur="500" fill="hold"/>
                                        <p:tgtEl>
                                          <p:spTgt spid="509"/>
                                        </p:tgtEl>
                                        <p:attrNameLst>
                                          <p:attrName>ppt_x</p:attrName>
                                        </p:attrNameLst>
                                      </p:cBhvr>
                                      <p:tavLst>
                                        <p:tav tm="0">
                                          <p:val>
                                            <p:strVal val="#ppt_x"/>
                                          </p:val>
                                        </p:tav>
                                        <p:tav tm="100000">
                                          <p:val>
                                            <p:strVal val="#ppt_x"/>
                                          </p:val>
                                        </p:tav>
                                      </p:tavLst>
                                    </p:anim>
                                    <p:anim calcmode="lin" valueType="num">
                                      <p:cBhvr>
                                        <p:cTn id="13" dur="500" fill="hold"/>
                                        <p:tgtEl>
                                          <p:spTgt spid="5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iterate>
                                    <p:tmAbs val="0"/>
                                  </p:iterate>
                                  <p:childTnLst>
                                    <p:set>
                                      <p:cBhvr>
                                        <p:cTn id="16" fill="hold"/>
                                        <p:tgtEl>
                                          <p:spTgt spid="520"/>
                                        </p:tgtEl>
                                        <p:attrNameLst>
                                          <p:attrName>style.visibility</p:attrName>
                                        </p:attrNameLst>
                                      </p:cBhvr>
                                      <p:to>
                                        <p:strVal val="visible"/>
                                      </p:to>
                                    </p:set>
                                    <p:anim calcmode="lin" valueType="num">
                                      <p:cBhvr>
                                        <p:cTn id="17" dur="500" fill="hold"/>
                                        <p:tgtEl>
                                          <p:spTgt spid="520"/>
                                        </p:tgtEl>
                                        <p:attrNameLst>
                                          <p:attrName>ppt_x</p:attrName>
                                        </p:attrNameLst>
                                      </p:cBhvr>
                                      <p:tavLst>
                                        <p:tav tm="0">
                                          <p:val>
                                            <p:strVal val="#ppt_x"/>
                                          </p:val>
                                        </p:tav>
                                        <p:tav tm="100000">
                                          <p:val>
                                            <p:strVal val="#ppt_x"/>
                                          </p:val>
                                        </p:tav>
                                      </p:tavLst>
                                    </p:anim>
                                    <p:anim calcmode="lin" valueType="num">
                                      <p:cBhvr>
                                        <p:cTn id="18" dur="500" fill="hold"/>
                                        <p:tgtEl>
                                          <p:spTgt spid="52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iterate>
                                    <p:tmAbs val="0"/>
                                  </p:iterate>
                                  <p:childTnLst>
                                    <p:set>
                                      <p:cBhvr>
                                        <p:cTn id="21" fill="hold"/>
                                        <p:tgtEl>
                                          <p:spTgt spid="531"/>
                                        </p:tgtEl>
                                        <p:attrNameLst>
                                          <p:attrName>style.visibility</p:attrName>
                                        </p:attrNameLst>
                                      </p:cBhvr>
                                      <p:to>
                                        <p:strVal val="visible"/>
                                      </p:to>
                                    </p:set>
                                    <p:anim calcmode="lin" valueType="num">
                                      <p:cBhvr>
                                        <p:cTn id="22" dur="500" fill="hold"/>
                                        <p:tgtEl>
                                          <p:spTgt spid="531"/>
                                        </p:tgtEl>
                                        <p:attrNameLst>
                                          <p:attrName>ppt_x</p:attrName>
                                        </p:attrNameLst>
                                      </p:cBhvr>
                                      <p:tavLst>
                                        <p:tav tm="0">
                                          <p:val>
                                            <p:strVal val="#ppt_x"/>
                                          </p:val>
                                        </p:tav>
                                        <p:tav tm="100000">
                                          <p:val>
                                            <p:strVal val="#ppt_x"/>
                                          </p:val>
                                        </p:tav>
                                      </p:tavLst>
                                    </p:anim>
                                    <p:anim calcmode="lin" valueType="num">
                                      <p:cBhvr>
                                        <p:cTn id="23" dur="500" fill="hold"/>
                                        <p:tgtEl>
                                          <p:spTgt spid="53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iterate>
                                    <p:tmAbs val="0"/>
                                  </p:iterate>
                                  <p:childTnLst>
                                    <p:set>
                                      <p:cBhvr>
                                        <p:cTn id="26" fill="hold"/>
                                        <p:tgtEl>
                                          <p:spTgt spid="543"/>
                                        </p:tgtEl>
                                        <p:attrNameLst>
                                          <p:attrName>style.visibility</p:attrName>
                                        </p:attrNameLst>
                                      </p:cBhvr>
                                      <p:to>
                                        <p:strVal val="visible"/>
                                      </p:to>
                                    </p:set>
                                    <p:anim calcmode="lin" valueType="num">
                                      <p:cBhvr>
                                        <p:cTn id="27" dur="500" fill="hold"/>
                                        <p:tgtEl>
                                          <p:spTgt spid="543"/>
                                        </p:tgtEl>
                                        <p:attrNameLst>
                                          <p:attrName>ppt_x</p:attrName>
                                        </p:attrNameLst>
                                      </p:cBhvr>
                                      <p:tavLst>
                                        <p:tav tm="0">
                                          <p:val>
                                            <p:strVal val="1+#ppt_w/2"/>
                                          </p:val>
                                        </p:tav>
                                        <p:tav tm="100000">
                                          <p:val>
                                            <p:strVal val="#ppt_x"/>
                                          </p:val>
                                        </p:tav>
                                      </p:tavLst>
                                    </p:anim>
                                    <p:anim calcmode="lin" valueType="num">
                                      <p:cBhvr>
                                        <p:cTn id="28" dur="500" fill="hold"/>
                                        <p:tgtEl>
                                          <p:spTgt spid="54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iterate>
                                    <p:tmAbs val="0"/>
                                  </p:iterate>
                                  <p:childTnLst>
                                    <p:set>
                                      <p:cBhvr>
                                        <p:cTn id="31" fill="hold"/>
                                        <p:tgtEl>
                                          <p:spTgt spid="554"/>
                                        </p:tgtEl>
                                        <p:attrNameLst>
                                          <p:attrName>style.visibility</p:attrName>
                                        </p:attrNameLst>
                                      </p:cBhvr>
                                      <p:to>
                                        <p:strVal val="visible"/>
                                      </p:to>
                                    </p:set>
                                    <p:anim calcmode="lin" valueType="num">
                                      <p:cBhvr>
                                        <p:cTn id="32" dur="500" fill="hold"/>
                                        <p:tgtEl>
                                          <p:spTgt spid="554"/>
                                        </p:tgtEl>
                                        <p:attrNameLst>
                                          <p:attrName>ppt_x</p:attrName>
                                        </p:attrNameLst>
                                      </p:cBhvr>
                                      <p:tavLst>
                                        <p:tav tm="0">
                                          <p:val>
                                            <p:strVal val="0-#ppt_w/2"/>
                                          </p:val>
                                        </p:tav>
                                        <p:tav tm="100000">
                                          <p:val>
                                            <p:strVal val="#ppt_x"/>
                                          </p:val>
                                        </p:tav>
                                      </p:tavLst>
                                    </p:anim>
                                    <p:anim calcmode="lin" valueType="num">
                                      <p:cBhvr>
                                        <p:cTn id="33" dur="500" fill="hold"/>
                                        <p:tgtEl>
                                          <p:spTgt spid="55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iterate>
                                    <p:tmAbs val="0"/>
                                  </p:iterate>
                                  <p:childTnLst>
                                    <p:set>
                                      <p:cBhvr>
                                        <p:cTn id="36" fill="hold"/>
                                        <p:tgtEl>
                                          <p:spTgt spid="557"/>
                                        </p:tgtEl>
                                        <p:attrNameLst>
                                          <p:attrName>style.visibility</p:attrName>
                                        </p:attrNameLst>
                                      </p:cBhvr>
                                      <p:to>
                                        <p:strVal val="visible"/>
                                      </p:to>
                                    </p:set>
                                    <p:anim calcmode="lin" valueType="num">
                                      <p:cBhvr>
                                        <p:cTn id="37" dur="500" fill="hold"/>
                                        <p:tgtEl>
                                          <p:spTgt spid="557"/>
                                        </p:tgtEl>
                                        <p:attrNameLst>
                                          <p:attrName>ppt_x</p:attrName>
                                        </p:attrNameLst>
                                      </p:cBhvr>
                                      <p:tavLst>
                                        <p:tav tm="0">
                                          <p:val>
                                            <p:strVal val="1+#ppt_w/2"/>
                                          </p:val>
                                        </p:tav>
                                        <p:tav tm="100000">
                                          <p:val>
                                            <p:strVal val="#ppt_x"/>
                                          </p:val>
                                        </p:tav>
                                      </p:tavLst>
                                    </p:anim>
                                    <p:anim calcmode="lin" valueType="num">
                                      <p:cBhvr>
                                        <p:cTn id="38" dur="500" fill="hold"/>
                                        <p:tgtEl>
                                          <p:spTgt spid="55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iterate>
                                    <p:tmAbs val="0"/>
                                  </p:iterate>
                                  <p:childTnLst>
                                    <p:set>
                                      <p:cBhvr>
                                        <p:cTn id="41" fill="hold"/>
                                        <p:tgtEl>
                                          <p:spTgt spid="560"/>
                                        </p:tgtEl>
                                        <p:attrNameLst>
                                          <p:attrName>style.visibility</p:attrName>
                                        </p:attrNameLst>
                                      </p:cBhvr>
                                      <p:to>
                                        <p:strVal val="visible"/>
                                      </p:to>
                                    </p:set>
                                    <p:anim calcmode="lin" valueType="num">
                                      <p:cBhvr>
                                        <p:cTn id="42" dur="500" fill="hold"/>
                                        <p:tgtEl>
                                          <p:spTgt spid="560"/>
                                        </p:tgtEl>
                                        <p:attrNameLst>
                                          <p:attrName>ppt_x</p:attrName>
                                        </p:attrNameLst>
                                      </p:cBhvr>
                                      <p:tavLst>
                                        <p:tav tm="0">
                                          <p:val>
                                            <p:strVal val="0-#ppt_w/2"/>
                                          </p:val>
                                        </p:tav>
                                        <p:tav tm="100000">
                                          <p:val>
                                            <p:strVal val="#ppt_x"/>
                                          </p:val>
                                        </p:tav>
                                      </p:tavLst>
                                    </p:anim>
                                    <p:anim calcmode="lin" valueType="num">
                                      <p:cBhvr>
                                        <p:cTn id="43" dur="500" fill="hold"/>
                                        <p:tgtEl>
                                          <p:spTgt spid="56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iterate>
                                    <p:tmAbs val="0"/>
                                  </p:iterate>
                                  <p:childTnLst>
                                    <p:set>
                                      <p:cBhvr>
                                        <p:cTn id="46" fill="hold"/>
                                        <p:tgtEl>
                                          <p:spTgt spid="563"/>
                                        </p:tgtEl>
                                        <p:attrNameLst>
                                          <p:attrName>style.visibility</p:attrName>
                                        </p:attrNameLst>
                                      </p:cBhvr>
                                      <p:to>
                                        <p:strVal val="visible"/>
                                      </p:to>
                                    </p:set>
                                    <p:anim calcmode="lin" valueType="num">
                                      <p:cBhvr>
                                        <p:cTn id="47" dur="500" fill="hold"/>
                                        <p:tgtEl>
                                          <p:spTgt spid="563"/>
                                        </p:tgtEl>
                                        <p:attrNameLst>
                                          <p:attrName>ppt_x</p:attrName>
                                        </p:attrNameLst>
                                      </p:cBhvr>
                                      <p:tavLst>
                                        <p:tav tm="0">
                                          <p:val>
                                            <p:strVal val="#ppt_x"/>
                                          </p:val>
                                        </p:tav>
                                        <p:tav tm="100000">
                                          <p:val>
                                            <p:strVal val="#ppt_x"/>
                                          </p:val>
                                        </p:tav>
                                      </p:tavLst>
                                    </p:anim>
                                    <p:anim calcmode="lin" valueType="num">
                                      <p:cBhvr>
                                        <p:cTn id="48" dur="500" fill="hold"/>
                                        <p:tgtEl>
                                          <p:spTgt spid="56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iterate>
                                    <p:tmAbs val="0"/>
                                  </p:iterate>
                                  <p:childTnLst>
                                    <p:set>
                                      <p:cBhvr>
                                        <p:cTn id="51" fill="hold"/>
                                        <p:tgtEl>
                                          <p:spTgt spid="566"/>
                                        </p:tgtEl>
                                        <p:attrNameLst>
                                          <p:attrName>style.visibility</p:attrName>
                                        </p:attrNameLst>
                                      </p:cBhvr>
                                      <p:to>
                                        <p:strVal val="visible"/>
                                      </p:to>
                                    </p:set>
                                    <p:anim calcmode="lin" valueType="num">
                                      <p:cBhvr>
                                        <p:cTn id="52" dur="500" fill="hold"/>
                                        <p:tgtEl>
                                          <p:spTgt spid="566"/>
                                        </p:tgtEl>
                                        <p:attrNameLst>
                                          <p:attrName>ppt_x</p:attrName>
                                        </p:attrNameLst>
                                      </p:cBhvr>
                                      <p:tavLst>
                                        <p:tav tm="0">
                                          <p:val>
                                            <p:strVal val="#ppt_x"/>
                                          </p:val>
                                        </p:tav>
                                        <p:tav tm="100000">
                                          <p:val>
                                            <p:strVal val="#ppt_x"/>
                                          </p:val>
                                        </p:tav>
                                      </p:tavLst>
                                    </p:anim>
                                    <p:anim calcmode="lin" valueType="num">
                                      <p:cBhvr>
                                        <p:cTn id="53" dur="500" fill="hold"/>
                                        <p:tgtEl>
                                          <p:spTgt spid="56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iterate>
                                    <p:tmAbs val="0"/>
                                  </p:iterate>
                                  <p:childTnLst>
                                    <p:set>
                                      <p:cBhvr>
                                        <p:cTn id="56" fill="hold"/>
                                        <p:tgtEl>
                                          <p:spTgt spid="569"/>
                                        </p:tgtEl>
                                        <p:attrNameLst>
                                          <p:attrName>style.visibility</p:attrName>
                                        </p:attrNameLst>
                                      </p:cBhvr>
                                      <p:to>
                                        <p:strVal val="visible"/>
                                      </p:to>
                                    </p:set>
                                    <p:anim calcmode="lin" valueType="num">
                                      <p:cBhvr>
                                        <p:cTn id="57" dur="500" fill="hold"/>
                                        <p:tgtEl>
                                          <p:spTgt spid="569"/>
                                        </p:tgtEl>
                                        <p:attrNameLst>
                                          <p:attrName>ppt_x</p:attrName>
                                        </p:attrNameLst>
                                      </p:cBhvr>
                                      <p:tavLst>
                                        <p:tav tm="0">
                                          <p:val>
                                            <p:strVal val="#ppt_x"/>
                                          </p:val>
                                        </p:tav>
                                        <p:tav tm="100000">
                                          <p:val>
                                            <p:strVal val="#ppt_x"/>
                                          </p:val>
                                        </p:tav>
                                      </p:tavLst>
                                    </p:anim>
                                    <p:anim calcmode="lin" valueType="num">
                                      <p:cBhvr>
                                        <p:cTn id="58" dur="500" fill="hold"/>
                                        <p:tgtEl>
                                          <p:spTgt spid="569"/>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iterate>
                                    <p:tmAbs val="0"/>
                                  </p:iterate>
                                  <p:childTnLst>
                                    <p:set>
                                      <p:cBhvr>
                                        <p:cTn id="61" fill="hold"/>
                                        <p:tgtEl>
                                          <p:spTgt spid="572"/>
                                        </p:tgtEl>
                                        <p:attrNameLst>
                                          <p:attrName>style.visibility</p:attrName>
                                        </p:attrNameLst>
                                      </p:cBhvr>
                                      <p:to>
                                        <p:strVal val="visible"/>
                                      </p:to>
                                    </p:set>
                                    <p:anim calcmode="lin" valueType="num">
                                      <p:cBhvr>
                                        <p:cTn id="62" dur="500" fill="hold"/>
                                        <p:tgtEl>
                                          <p:spTgt spid="572"/>
                                        </p:tgtEl>
                                        <p:attrNameLst>
                                          <p:attrName>ppt_x</p:attrName>
                                        </p:attrNameLst>
                                      </p:cBhvr>
                                      <p:tavLst>
                                        <p:tav tm="0">
                                          <p:val>
                                            <p:strVal val="#ppt_x"/>
                                          </p:val>
                                        </p:tav>
                                        <p:tav tm="100000">
                                          <p:val>
                                            <p:strVal val="#ppt_x"/>
                                          </p:val>
                                        </p:tav>
                                      </p:tavLst>
                                    </p:anim>
                                    <p:anim calcmode="lin" valueType="num">
                                      <p:cBhvr>
                                        <p:cTn id="63" dur="500" fill="hold"/>
                                        <p:tgtEl>
                                          <p:spTgt spid="57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iterate>
                                    <p:tmAbs val="0"/>
                                  </p:iterate>
                                  <p:childTnLst>
                                    <p:set>
                                      <p:cBhvr>
                                        <p:cTn id="66" fill="hold"/>
                                        <p:tgtEl>
                                          <p:spTgt spid="575"/>
                                        </p:tgtEl>
                                        <p:attrNameLst>
                                          <p:attrName>style.visibility</p:attrName>
                                        </p:attrNameLst>
                                      </p:cBhvr>
                                      <p:to>
                                        <p:strVal val="visible"/>
                                      </p:to>
                                    </p:set>
                                    <p:anim calcmode="lin" valueType="num">
                                      <p:cBhvr>
                                        <p:cTn id="67" dur="500" fill="hold"/>
                                        <p:tgtEl>
                                          <p:spTgt spid="575"/>
                                        </p:tgtEl>
                                        <p:attrNameLst>
                                          <p:attrName>ppt_x</p:attrName>
                                        </p:attrNameLst>
                                      </p:cBhvr>
                                      <p:tavLst>
                                        <p:tav tm="0">
                                          <p:val>
                                            <p:strVal val="1+#ppt_w/2"/>
                                          </p:val>
                                        </p:tav>
                                        <p:tav tm="100000">
                                          <p:val>
                                            <p:strVal val="#ppt_x"/>
                                          </p:val>
                                        </p:tav>
                                      </p:tavLst>
                                    </p:anim>
                                    <p:anim calcmode="lin" valueType="num">
                                      <p:cBhvr>
                                        <p:cTn id="68" dur="500" fill="hold"/>
                                        <p:tgtEl>
                                          <p:spTgt spid="5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animBg="1" advAuto="0"/>
      <p:bldP spid="509" grpId="0" animBg="1" advAuto="0"/>
      <p:bldP spid="520" grpId="0" animBg="1" advAuto="0"/>
      <p:bldP spid="531" grpId="0" animBg="1" advAuto="0"/>
      <p:bldP spid="543" grpId="0" animBg="1" advAuto="0"/>
      <p:bldP spid="554" grpId="0" animBg="1" advAuto="0"/>
      <p:bldP spid="557" grpId="0" animBg="1" advAuto="0"/>
      <p:bldP spid="560" grpId="0" animBg="1" advAuto="0"/>
      <p:bldP spid="563" grpId="0" animBg="1" advAuto="0"/>
      <p:bldP spid="566" grpId="0" animBg="1" advAuto="0"/>
      <p:bldP spid="569" grpId="0" animBg="1" advAuto="0"/>
      <p:bldP spid="572" grpId="0" animBg="1" advAuto="0"/>
      <p:bldP spid="575"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6098"/>
            <a:ext cx="7772400" cy="1021556"/>
          </a:xfrm>
        </p:spPr>
        <p:txBody>
          <a:bodyPr>
            <a:noAutofit/>
          </a:bodyPr>
          <a:lstStyle/>
          <a:p>
            <a:r>
              <a:rPr lang="en-US" sz="2800" b="0" u="sng" cap="none" dirty="0">
                <a:solidFill>
                  <a:schemeClr val="bg1"/>
                </a:solidFill>
                <a:latin typeface="Arial" panose="020B0604020202020204" pitchFamily="34" charset="0"/>
                <a:cs typeface="Arial" panose="020B0604020202020204" pitchFamily="34" charset="0"/>
              </a:rPr>
              <a:t>Mission:</a:t>
            </a:r>
            <a:r>
              <a:rPr lang="en-US" sz="2800" b="0" cap="none" dirty="0">
                <a:solidFill>
                  <a:schemeClr val="bg1"/>
                </a:solidFill>
                <a:latin typeface="Arial" panose="020B0604020202020204" pitchFamily="34" charset="0"/>
                <a:cs typeface="Arial" panose="020B0604020202020204" pitchFamily="34" charset="0"/>
              </a:rPr>
              <a:t> Connect people to resources.</a:t>
            </a:r>
            <a:br>
              <a:rPr lang="en-US" sz="2800" b="0" cap="none" dirty="0">
                <a:solidFill>
                  <a:srgbClr val="FF9900"/>
                </a:solidFill>
                <a:latin typeface="Arial" panose="020B0604020202020204" pitchFamily="34" charset="0"/>
                <a:cs typeface="Arial" panose="020B0604020202020204" pitchFamily="34" charset="0"/>
              </a:rPr>
            </a:br>
            <a:br>
              <a:rPr lang="en-US" sz="2800" b="0" cap="none" dirty="0">
                <a:solidFill>
                  <a:srgbClr val="FF9900"/>
                </a:solidFill>
                <a:latin typeface="Arial" panose="020B0604020202020204" pitchFamily="34" charset="0"/>
                <a:cs typeface="Arial" panose="020B0604020202020204" pitchFamily="34" charset="0"/>
              </a:rPr>
            </a:br>
            <a:r>
              <a:rPr lang="en-US" sz="2800" b="0" u="sng" cap="none" dirty="0">
                <a:solidFill>
                  <a:schemeClr val="bg1"/>
                </a:solidFill>
                <a:latin typeface="Arial" panose="020B0604020202020204" pitchFamily="34" charset="0"/>
                <a:cs typeface="Arial" panose="020B0604020202020204" pitchFamily="34" charset="0"/>
              </a:rPr>
              <a:t>Vision:</a:t>
            </a:r>
            <a:r>
              <a:rPr lang="en-US" sz="2800" b="0" cap="none" dirty="0">
                <a:solidFill>
                  <a:schemeClr val="bg1"/>
                </a:solidFill>
                <a:latin typeface="Arial" panose="020B0604020202020204" pitchFamily="34" charset="0"/>
                <a:cs typeface="Arial" panose="020B0604020202020204" pitchFamily="34" charset="0"/>
              </a:rPr>
              <a:t> We envision a community empowered with information and connected to resources so that all people obtain health, happiness, hope, and improved livelihoods. </a:t>
            </a:r>
            <a:br>
              <a:rPr lang="en-US" sz="3200" i="1" cap="none" dirty="0">
                <a:solidFill>
                  <a:srgbClr val="FF9900"/>
                </a:solidFill>
                <a:latin typeface="Times New Roman" panose="02020603050405020304" pitchFamily="18" charset="0"/>
                <a:cs typeface="Times New Roman" panose="02020603050405020304" pitchFamily="18" charset="0"/>
              </a:rPr>
            </a:br>
            <a:br>
              <a:rPr lang="en-US" sz="3200" i="1" cap="none" dirty="0">
                <a:solidFill>
                  <a:srgbClr val="FF9900"/>
                </a:solidFill>
              </a:rPr>
            </a:br>
            <a:endParaRPr lang="en-US" sz="3200" i="1" cap="none" dirty="0"/>
          </a:p>
        </p:txBody>
      </p:sp>
    </p:spTree>
    <p:extLst>
      <p:ext uri="{BB962C8B-B14F-4D97-AF65-F5344CB8AC3E}">
        <p14:creationId xmlns:p14="http://schemas.microsoft.com/office/powerpoint/2010/main" val="1683739678"/>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tx2">
            <a:lumMod val="75000"/>
          </a:schemeClr>
        </a:solidFill>
        <a:effectLst/>
      </p:bgPr>
    </p:bg>
    <p:spTree>
      <p:nvGrpSpPr>
        <p:cNvPr id="1" name=""/>
        <p:cNvGrpSpPr/>
        <p:nvPr/>
      </p:nvGrpSpPr>
      <p:grpSpPr>
        <a:xfrm>
          <a:off x="0" y="0"/>
          <a:ext cx="0" cy="0"/>
          <a:chOff x="0" y="0"/>
          <a:chExt cx="0" cy="0"/>
        </a:xfrm>
      </p:grpSpPr>
      <p:sp>
        <p:nvSpPr>
          <p:cNvPr id="625" name="AutoShape 8"/>
          <p:cNvSpPr/>
          <p:nvPr/>
        </p:nvSpPr>
        <p:spPr>
          <a:xfrm>
            <a:off x="2143125" y="1543049"/>
            <a:ext cx="2400300" cy="457202"/>
          </a:xfrm>
          <a:prstGeom prst="line">
            <a:avLst/>
          </a:prstGeom>
          <a:ln w="15875">
            <a:solidFill>
              <a:srgbClr val="FF0000"/>
            </a:solidFill>
          </a:ln>
        </p:spPr>
        <p:txBody>
          <a:bodyPr lIns="34289" rIns="34289"/>
          <a:lstStyle/>
          <a:p>
            <a:pPr>
              <a:defRPr sz="2400">
                <a:solidFill>
                  <a:srgbClr val="FFFFFF"/>
                </a:solidFill>
                <a:latin typeface="+mj-lt"/>
                <a:ea typeface="+mj-ea"/>
                <a:cs typeface="+mj-cs"/>
                <a:sym typeface="Calibri"/>
              </a:defRPr>
            </a:pPr>
            <a:endParaRPr dirty="0"/>
          </a:p>
        </p:txBody>
      </p:sp>
      <p:sp>
        <p:nvSpPr>
          <p:cNvPr id="626" name="AutoShape 9"/>
          <p:cNvSpPr/>
          <p:nvPr/>
        </p:nvSpPr>
        <p:spPr>
          <a:xfrm>
            <a:off x="3457575" y="1543050"/>
            <a:ext cx="1085851" cy="457200"/>
          </a:xfrm>
          <a:prstGeom prst="line">
            <a:avLst/>
          </a:prstGeom>
          <a:ln w="19050">
            <a:solidFill>
              <a:srgbClr val="FFFF00"/>
            </a:solidFill>
          </a:ln>
        </p:spPr>
        <p:txBody>
          <a:bodyPr lIns="34289" rIns="34289"/>
          <a:lstStyle/>
          <a:p>
            <a:pPr>
              <a:defRPr sz="2400">
                <a:solidFill>
                  <a:srgbClr val="FFFFFF"/>
                </a:solidFill>
                <a:latin typeface="+mj-lt"/>
                <a:ea typeface="+mj-ea"/>
                <a:cs typeface="+mj-cs"/>
                <a:sym typeface="Calibri"/>
              </a:defRPr>
            </a:pPr>
            <a:endParaRPr dirty="0"/>
          </a:p>
        </p:txBody>
      </p:sp>
      <p:sp>
        <p:nvSpPr>
          <p:cNvPr id="627" name="AutoShape 10"/>
          <p:cNvSpPr/>
          <p:nvPr/>
        </p:nvSpPr>
        <p:spPr>
          <a:xfrm flipH="1">
            <a:off x="4543425" y="1543049"/>
            <a:ext cx="171451" cy="457202"/>
          </a:xfrm>
          <a:prstGeom prst="line">
            <a:avLst/>
          </a:prstGeom>
          <a:ln w="15875">
            <a:solidFill>
              <a:srgbClr val="0000FF"/>
            </a:solidFill>
          </a:ln>
        </p:spPr>
        <p:txBody>
          <a:bodyPr lIns="34289" rIns="34289"/>
          <a:lstStyle/>
          <a:p>
            <a:pPr>
              <a:defRPr sz="2400">
                <a:solidFill>
                  <a:srgbClr val="FFFFFF"/>
                </a:solidFill>
                <a:latin typeface="+mj-lt"/>
                <a:ea typeface="+mj-ea"/>
                <a:cs typeface="+mj-cs"/>
                <a:sym typeface="Calibri"/>
              </a:defRPr>
            </a:pPr>
            <a:endParaRPr dirty="0"/>
          </a:p>
        </p:txBody>
      </p:sp>
      <p:sp>
        <p:nvSpPr>
          <p:cNvPr id="628" name="AutoShape 11"/>
          <p:cNvSpPr/>
          <p:nvPr/>
        </p:nvSpPr>
        <p:spPr>
          <a:xfrm flipH="1">
            <a:off x="4543425" y="1485900"/>
            <a:ext cx="1428751" cy="514350"/>
          </a:xfrm>
          <a:prstGeom prst="line">
            <a:avLst/>
          </a:prstGeom>
          <a:ln w="15875">
            <a:solidFill>
              <a:srgbClr val="339966"/>
            </a:solidFill>
          </a:ln>
        </p:spPr>
        <p:txBody>
          <a:bodyPr lIns="34289" rIns="34289"/>
          <a:lstStyle/>
          <a:p>
            <a:pPr>
              <a:defRPr sz="2400">
                <a:solidFill>
                  <a:srgbClr val="FFFFFF"/>
                </a:solidFill>
                <a:latin typeface="+mj-lt"/>
                <a:ea typeface="+mj-ea"/>
                <a:cs typeface="+mj-cs"/>
                <a:sym typeface="Calibri"/>
              </a:defRPr>
            </a:pPr>
            <a:endParaRPr dirty="0"/>
          </a:p>
        </p:txBody>
      </p:sp>
      <p:sp>
        <p:nvSpPr>
          <p:cNvPr id="629" name="AutoShape 12"/>
          <p:cNvSpPr/>
          <p:nvPr/>
        </p:nvSpPr>
        <p:spPr>
          <a:xfrm flipH="1">
            <a:off x="4543425" y="1485900"/>
            <a:ext cx="2686050" cy="514350"/>
          </a:xfrm>
          <a:prstGeom prst="line">
            <a:avLst/>
          </a:prstGeom>
          <a:ln w="15875">
            <a:solidFill>
              <a:srgbClr val="FF9900"/>
            </a:solidFill>
          </a:ln>
        </p:spPr>
        <p:txBody>
          <a:bodyPr lIns="34289" rIns="34289"/>
          <a:lstStyle/>
          <a:p>
            <a:pPr>
              <a:defRPr sz="2400">
                <a:solidFill>
                  <a:srgbClr val="FFFFFF"/>
                </a:solidFill>
                <a:latin typeface="+mj-lt"/>
                <a:ea typeface="+mj-ea"/>
                <a:cs typeface="+mj-cs"/>
                <a:sym typeface="Calibri"/>
              </a:defRPr>
            </a:pPr>
            <a:endParaRPr dirty="0"/>
          </a:p>
        </p:txBody>
      </p:sp>
      <p:pic>
        <p:nvPicPr>
          <p:cNvPr id="630" name="Picture 13" descr="Picture 13"/>
          <p:cNvPicPr>
            <a:picLocks noChangeAspect="1"/>
          </p:cNvPicPr>
          <p:nvPr/>
        </p:nvPicPr>
        <p:blipFill>
          <a:blip r:embed="rId3"/>
          <a:stretch>
            <a:fillRect/>
          </a:stretch>
        </p:blipFill>
        <p:spPr>
          <a:xfrm>
            <a:off x="1885950" y="3486150"/>
            <a:ext cx="856060" cy="844154"/>
          </a:xfrm>
          <a:prstGeom prst="rect">
            <a:avLst/>
          </a:prstGeom>
          <a:ln w="12700">
            <a:miter lim="400000"/>
          </a:ln>
        </p:spPr>
      </p:pic>
      <p:pic>
        <p:nvPicPr>
          <p:cNvPr id="631" name="Picture 14" descr="Picture 14"/>
          <p:cNvPicPr>
            <a:picLocks noChangeAspect="1"/>
          </p:cNvPicPr>
          <p:nvPr/>
        </p:nvPicPr>
        <p:blipFill>
          <a:blip r:embed="rId3"/>
          <a:stretch>
            <a:fillRect/>
          </a:stretch>
        </p:blipFill>
        <p:spPr>
          <a:xfrm>
            <a:off x="3028950" y="3486150"/>
            <a:ext cx="856060" cy="844154"/>
          </a:xfrm>
          <a:prstGeom prst="rect">
            <a:avLst/>
          </a:prstGeom>
          <a:ln w="12700">
            <a:miter lim="400000"/>
          </a:ln>
        </p:spPr>
      </p:pic>
      <p:pic>
        <p:nvPicPr>
          <p:cNvPr id="632" name="Picture 15" descr="Picture 15"/>
          <p:cNvPicPr>
            <a:picLocks noChangeAspect="1"/>
          </p:cNvPicPr>
          <p:nvPr/>
        </p:nvPicPr>
        <p:blipFill>
          <a:blip r:embed="rId3"/>
          <a:stretch>
            <a:fillRect/>
          </a:stretch>
        </p:blipFill>
        <p:spPr>
          <a:xfrm>
            <a:off x="4114800" y="3486150"/>
            <a:ext cx="856060" cy="844154"/>
          </a:xfrm>
          <a:prstGeom prst="rect">
            <a:avLst/>
          </a:prstGeom>
          <a:ln w="12700">
            <a:miter lim="400000"/>
          </a:ln>
        </p:spPr>
      </p:pic>
      <p:pic>
        <p:nvPicPr>
          <p:cNvPr id="633" name="Picture 16" descr="Picture 16"/>
          <p:cNvPicPr>
            <a:picLocks noChangeAspect="1"/>
          </p:cNvPicPr>
          <p:nvPr/>
        </p:nvPicPr>
        <p:blipFill>
          <a:blip r:embed="rId3"/>
          <a:stretch>
            <a:fillRect/>
          </a:stretch>
        </p:blipFill>
        <p:spPr>
          <a:xfrm>
            <a:off x="5200650" y="3486150"/>
            <a:ext cx="856060" cy="844154"/>
          </a:xfrm>
          <a:prstGeom prst="rect">
            <a:avLst/>
          </a:prstGeom>
          <a:ln w="12700">
            <a:miter lim="400000"/>
          </a:ln>
        </p:spPr>
      </p:pic>
      <p:pic>
        <p:nvPicPr>
          <p:cNvPr id="634" name="Picture 17" descr="Picture 17"/>
          <p:cNvPicPr>
            <a:picLocks noChangeAspect="1"/>
          </p:cNvPicPr>
          <p:nvPr/>
        </p:nvPicPr>
        <p:blipFill>
          <a:blip r:embed="rId3"/>
          <a:stretch>
            <a:fillRect/>
          </a:stretch>
        </p:blipFill>
        <p:spPr>
          <a:xfrm>
            <a:off x="6343650" y="3486150"/>
            <a:ext cx="856060" cy="844154"/>
          </a:xfrm>
          <a:prstGeom prst="rect">
            <a:avLst/>
          </a:prstGeom>
          <a:ln w="12700">
            <a:miter lim="400000"/>
          </a:ln>
        </p:spPr>
      </p:pic>
      <p:sp>
        <p:nvSpPr>
          <p:cNvPr id="635" name="AutoShape 18"/>
          <p:cNvSpPr/>
          <p:nvPr/>
        </p:nvSpPr>
        <p:spPr>
          <a:xfrm flipV="1">
            <a:off x="2314575" y="2618184"/>
            <a:ext cx="2228850" cy="867966"/>
          </a:xfrm>
          <a:prstGeom prst="line">
            <a:avLst/>
          </a:prstGeom>
          <a:ln w="19050">
            <a:solidFill>
              <a:srgbClr val="FFFF00"/>
            </a:solidFill>
          </a:ln>
        </p:spPr>
        <p:txBody>
          <a:bodyPr lIns="34289" rIns="34289"/>
          <a:lstStyle/>
          <a:p>
            <a:pPr>
              <a:defRPr sz="2400">
                <a:solidFill>
                  <a:srgbClr val="FFFFFF"/>
                </a:solidFill>
                <a:latin typeface="+mj-lt"/>
                <a:ea typeface="+mj-ea"/>
                <a:cs typeface="+mj-cs"/>
                <a:sym typeface="Calibri"/>
              </a:defRPr>
            </a:pPr>
            <a:endParaRPr dirty="0"/>
          </a:p>
        </p:txBody>
      </p:sp>
      <p:sp>
        <p:nvSpPr>
          <p:cNvPr id="636" name="AutoShape 19"/>
          <p:cNvSpPr/>
          <p:nvPr/>
        </p:nvSpPr>
        <p:spPr>
          <a:xfrm flipV="1">
            <a:off x="3457574" y="2618184"/>
            <a:ext cx="1085852" cy="867966"/>
          </a:xfrm>
          <a:prstGeom prst="line">
            <a:avLst/>
          </a:prstGeom>
          <a:ln w="15875">
            <a:solidFill>
              <a:srgbClr val="FF9900"/>
            </a:solidFill>
          </a:ln>
        </p:spPr>
        <p:txBody>
          <a:bodyPr lIns="34289" rIns="34289"/>
          <a:lstStyle/>
          <a:p>
            <a:pPr>
              <a:defRPr sz="2400">
                <a:solidFill>
                  <a:srgbClr val="FFFFFF"/>
                </a:solidFill>
                <a:latin typeface="+mj-lt"/>
                <a:ea typeface="+mj-ea"/>
                <a:cs typeface="+mj-cs"/>
                <a:sym typeface="Calibri"/>
              </a:defRPr>
            </a:pPr>
            <a:endParaRPr dirty="0"/>
          </a:p>
        </p:txBody>
      </p:sp>
      <p:sp>
        <p:nvSpPr>
          <p:cNvPr id="637" name="AutoShape 20"/>
          <p:cNvSpPr/>
          <p:nvPr/>
        </p:nvSpPr>
        <p:spPr>
          <a:xfrm flipV="1">
            <a:off x="4543425" y="2618184"/>
            <a:ext cx="1" cy="867966"/>
          </a:xfrm>
          <a:prstGeom prst="line">
            <a:avLst/>
          </a:prstGeom>
          <a:ln w="15875">
            <a:solidFill>
              <a:srgbClr val="FF0000"/>
            </a:solidFill>
          </a:ln>
        </p:spPr>
        <p:txBody>
          <a:bodyPr lIns="34289" rIns="34289"/>
          <a:lstStyle/>
          <a:p>
            <a:pPr>
              <a:defRPr sz="2400">
                <a:solidFill>
                  <a:srgbClr val="FFFFFF"/>
                </a:solidFill>
                <a:latin typeface="+mj-lt"/>
                <a:ea typeface="+mj-ea"/>
                <a:cs typeface="+mj-cs"/>
                <a:sym typeface="Calibri"/>
              </a:defRPr>
            </a:pPr>
            <a:endParaRPr dirty="0"/>
          </a:p>
        </p:txBody>
      </p:sp>
      <p:sp>
        <p:nvSpPr>
          <p:cNvPr id="638" name="AutoShape 21"/>
          <p:cNvSpPr/>
          <p:nvPr/>
        </p:nvSpPr>
        <p:spPr>
          <a:xfrm flipH="1" flipV="1">
            <a:off x="4543425" y="2618184"/>
            <a:ext cx="1085851" cy="867966"/>
          </a:xfrm>
          <a:prstGeom prst="line">
            <a:avLst/>
          </a:prstGeom>
          <a:ln w="15875">
            <a:solidFill>
              <a:srgbClr val="339966"/>
            </a:solidFill>
          </a:ln>
        </p:spPr>
        <p:txBody>
          <a:bodyPr lIns="34289" rIns="34289"/>
          <a:lstStyle/>
          <a:p>
            <a:pPr>
              <a:defRPr sz="2400">
                <a:solidFill>
                  <a:srgbClr val="FFFFFF"/>
                </a:solidFill>
                <a:latin typeface="+mj-lt"/>
                <a:ea typeface="+mj-ea"/>
                <a:cs typeface="+mj-cs"/>
                <a:sym typeface="Calibri"/>
              </a:defRPr>
            </a:pPr>
            <a:endParaRPr dirty="0"/>
          </a:p>
        </p:txBody>
      </p:sp>
      <p:sp>
        <p:nvSpPr>
          <p:cNvPr id="639" name="AutoShape 22"/>
          <p:cNvSpPr/>
          <p:nvPr/>
        </p:nvSpPr>
        <p:spPr>
          <a:xfrm flipH="1" flipV="1">
            <a:off x="4543425" y="2618184"/>
            <a:ext cx="2228851" cy="867966"/>
          </a:xfrm>
          <a:prstGeom prst="line">
            <a:avLst/>
          </a:prstGeom>
          <a:ln w="15875">
            <a:solidFill>
              <a:srgbClr val="0000FF"/>
            </a:solidFill>
          </a:ln>
        </p:spPr>
        <p:txBody>
          <a:bodyPr lIns="34289" rIns="34289"/>
          <a:lstStyle/>
          <a:p>
            <a:pPr>
              <a:defRPr sz="2400">
                <a:solidFill>
                  <a:srgbClr val="FFFFFF"/>
                </a:solidFill>
                <a:latin typeface="+mj-lt"/>
                <a:ea typeface="+mj-ea"/>
                <a:cs typeface="+mj-cs"/>
                <a:sym typeface="Calibri"/>
              </a:defRPr>
            </a:pPr>
            <a:endParaRPr dirty="0"/>
          </a:p>
        </p:txBody>
      </p:sp>
      <p:grpSp>
        <p:nvGrpSpPr>
          <p:cNvPr id="642" name="AutoShape 23"/>
          <p:cNvGrpSpPr/>
          <p:nvPr/>
        </p:nvGrpSpPr>
        <p:grpSpPr>
          <a:xfrm>
            <a:off x="6572250" y="4145742"/>
            <a:ext cx="994173" cy="871553"/>
            <a:chOff x="0" y="0"/>
            <a:chExt cx="1325563" cy="1162069"/>
          </a:xfrm>
        </p:grpSpPr>
        <p:sp>
          <p:nvSpPr>
            <p:cNvPr id="640" name="Shape"/>
            <p:cNvSpPr/>
            <p:nvPr/>
          </p:nvSpPr>
          <p:spPr>
            <a:xfrm>
              <a:off x="0" y="0"/>
              <a:ext cx="1325563" cy="1162069"/>
            </a:xfrm>
            <a:custGeom>
              <a:avLst/>
              <a:gdLst/>
              <a:ahLst/>
              <a:cxnLst>
                <a:cxn ang="0">
                  <a:pos x="wd2" y="hd2"/>
                </a:cxn>
                <a:cxn ang="5400000">
                  <a:pos x="wd2" y="hd2"/>
                </a:cxn>
                <a:cxn ang="10800000">
                  <a:pos x="wd2" y="hd2"/>
                </a:cxn>
                <a:cxn ang="16200000">
                  <a:pos x="wd2" y="hd2"/>
                </a:cxn>
              </a:cxnLst>
              <a:rect l="0" t="0" r="r" b="b"/>
              <a:pathLst>
                <a:path w="21600" h="21600" extrusionOk="0">
                  <a:moveTo>
                    <a:pt x="0" y="8863"/>
                  </a:moveTo>
                  <a:cubicBezTo>
                    <a:pt x="0" y="7456"/>
                    <a:pt x="1000" y="6315"/>
                    <a:pt x="2233" y="6315"/>
                  </a:cubicBezTo>
                  <a:lnTo>
                    <a:pt x="3600" y="6315"/>
                  </a:lnTo>
                  <a:lnTo>
                    <a:pt x="5303" y="0"/>
                  </a:lnTo>
                  <a:lnTo>
                    <a:pt x="9000" y="6315"/>
                  </a:lnTo>
                  <a:lnTo>
                    <a:pt x="19367" y="6315"/>
                  </a:lnTo>
                  <a:cubicBezTo>
                    <a:pt x="20600" y="6315"/>
                    <a:pt x="21600" y="7456"/>
                    <a:pt x="21600" y="8863"/>
                  </a:cubicBezTo>
                  <a:lnTo>
                    <a:pt x="21600" y="8863"/>
                  </a:lnTo>
                  <a:lnTo>
                    <a:pt x="21600" y="19052"/>
                  </a:lnTo>
                  <a:cubicBezTo>
                    <a:pt x="21600" y="20459"/>
                    <a:pt x="20600" y="21600"/>
                    <a:pt x="19367" y="21600"/>
                  </a:cubicBezTo>
                  <a:lnTo>
                    <a:pt x="2233" y="21600"/>
                  </a:lnTo>
                  <a:cubicBezTo>
                    <a:pt x="1000" y="21600"/>
                    <a:pt x="0" y="20459"/>
                    <a:pt x="0" y="19052"/>
                  </a:cubicBezTo>
                  <a:lnTo>
                    <a:pt x="0" y="8863"/>
                  </a:lnTo>
                  <a:close/>
                </a:path>
              </a:pathLst>
            </a:custGeom>
            <a:solidFill>
              <a:srgbClr val="FFFFFF"/>
            </a:solidFill>
            <a:ln w="9525" cap="flat">
              <a:solidFill>
                <a:srgbClr val="FFFFFF"/>
              </a:solidFill>
              <a:prstDash val="solid"/>
              <a:miter lim="800000"/>
            </a:ln>
            <a:effectLst/>
          </p:spPr>
          <p:txBody>
            <a:bodyPr wrap="square" lIns="34289" tIns="34289" rIns="34289" bIns="34289" numCol="1" anchor="ctr">
              <a:noAutofit/>
            </a:bodyPr>
            <a:lstStyle/>
            <a:p>
              <a:pPr algn="ctr">
                <a:defRPr sz="1400" b="1">
                  <a:solidFill>
                    <a:srgbClr val="FFFFFF"/>
                  </a:solidFill>
                </a:defRPr>
              </a:pPr>
              <a:endParaRPr sz="1050" dirty="0"/>
            </a:p>
          </p:txBody>
        </p:sp>
        <p:sp>
          <p:nvSpPr>
            <p:cNvPr id="641" name="Suicide…"/>
            <p:cNvSpPr txBox="1"/>
            <p:nvPr/>
          </p:nvSpPr>
          <p:spPr>
            <a:xfrm>
              <a:off x="206248" y="381577"/>
              <a:ext cx="913067" cy="7386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Suicide </a:t>
              </a:r>
            </a:p>
            <a:p>
              <a:pPr algn="ctr">
                <a:defRPr sz="1400" b="1">
                  <a:solidFill>
                    <a:srgbClr val="242852"/>
                  </a:solidFill>
                </a:defRPr>
              </a:pPr>
              <a:r>
                <a:rPr sz="1050" dirty="0"/>
                <a:t>Prevention</a:t>
              </a:r>
            </a:p>
            <a:p>
              <a:pPr algn="ctr">
                <a:defRPr sz="1400" b="1">
                  <a:solidFill>
                    <a:srgbClr val="242852"/>
                  </a:solidFill>
                </a:defRPr>
              </a:pPr>
              <a:r>
                <a:rPr sz="1050" dirty="0"/>
                <a:t>Hotline</a:t>
              </a:r>
            </a:p>
          </p:txBody>
        </p:sp>
      </p:grpSp>
      <p:grpSp>
        <p:nvGrpSpPr>
          <p:cNvPr id="645" name="AutoShape 24"/>
          <p:cNvGrpSpPr/>
          <p:nvPr/>
        </p:nvGrpSpPr>
        <p:grpSpPr>
          <a:xfrm>
            <a:off x="5372100" y="4164807"/>
            <a:ext cx="914400" cy="864394"/>
            <a:chOff x="0" y="0"/>
            <a:chExt cx="1219200" cy="1152525"/>
          </a:xfrm>
        </p:grpSpPr>
        <p:sp>
          <p:nvSpPr>
            <p:cNvPr id="643" name="Shape"/>
            <p:cNvSpPr/>
            <p:nvPr/>
          </p:nvSpPr>
          <p:spPr>
            <a:xfrm>
              <a:off x="0" y="0"/>
              <a:ext cx="1219200" cy="1152525"/>
            </a:xfrm>
            <a:custGeom>
              <a:avLst/>
              <a:gdLst/>
              <a:ahLst/>
              <a:cxnLst>
                <a:cxn ang="0">
                  <a:pos x="wd2" y="hd2"/>
                </a:cxn>
                <a:cxn ang="5400000">
                  <a:pos x="wd2" y="hd2"/>
                </a:cxn>
                <a:cxn ang="10800000">
                  <a:pos x="wd2" y="hd2"/>
                </a:cxn>
                <a:cxn ang="16200000">
                  <a:pos x="wd2" y="hd2"/>
                </a:cxn>
              </a:cxnLst>
              <a:rect l="0" t="0" r="r" b="b"/>
              <a:pathLst>
                <a:path w="21600" h="21600" extrusionOk="0">
                  <a:moveTo>
                    <a:pt x="0" y="8509"/>
                  </a:moveTo>
                  <a:cubicBezTo>
                    <a:pt x="0" y="7063"/>
                    <a:pt x="1108" y="5891"/>
                    <a:pt x="2475" y="5891"/>
                  </a:cubicBezTo>
                  <a:lnTo>
                    <a:pt x="3600" y="5891"/>
                  </a:lnTo>
                  <a:lnTo>
                    <a:pt x="7650" y="0"/>
                  </a:lnTo>
                  <a:lnTo>
                    <a:pt x="9000" y="5891"/>
                  </a:lnTo>
                  <a:lnTo>
                    <a:pt x="19125" y="5891"/>
                  </a:lnTo>
                  <a:cubicBezTo>
                    <a:pt x="20492" y="5891"/>
                    <a:pt x="21600" y="7063"/>
                    <a:pt x="21600" y="8509"/>
                  </a:cubicBezTo>
                  <a:lnTo>
                    <a:pt x="21600" y="8509"/>
                  </a:lnTo>
                  <a:lnTo>
                    <a:pt x="21600" y="18982"/>
                  </a:lnTo>
                  <a:cubicBezTo>
                    <a:pt x="21600" y="20428"/>
                    <a:pt x="20492" y="21600"/>
                    <a:pt x="19125" y="21600"/>
                  </a:cubicBezTo>
                  <a:lnTo>
                    <a:pt x="2475" y="21600"/>
                  </a:lnTo>
                  <a:cubicBezTo>
                    <a:pt x="1108" y="21600"/>
                    <a:pt x="0" y="20428"/>
                    <a:pt x="0" y="18982"/>
                  </a:cubicBezTo>
                  <a:lnTo>
                    <a:pt x="0" y="8509"/>
                  </a:lnTo>
                  <a:close/>
                </a:path>
              </a:pathLst>
            </a:custGeom>
            <a:solidFill>
              <a:srgbClr val="FFFFFF"/>
            </a:solidFill>
            <a:ln w="9525" cap="flat">
              <a:solidFill>
                <a:srgbClr val="FFFFFF"/>
              </a:solidFill>
              <a:prstDash val="solid"/>
              <a:miter lim="800000"/>
            </a:ln>
            <a:effectLst/>
          </p:spPr>
          <p:txBody>
            <a:bodyPr wrap="square" lIns="34289" tIns="34289" rIns="34289" bIns="34289" numCol="1" anchor="ctr">
              <a:noAutofit/>
            </a:bodyPr>
            <a:lstStyle/>
            <a:p>
              <a:pPr algn="ctr">
                <a:defRPr sz="1400" b="1">
                  <a:solidFill>
                    <a:srgbClr val="FFFFFF"/>
                  </a:solidFill>
                </a:defRPr>
              </a:pPr>
              <a:endParaRPr sz="1050" dirty="0"/>
            </a:p>
          </p:txBody>
        </p:sp>
        <p:sp>
          <p:nvSpPr>
            <p:cNvPr id="644" name="Child Care…"/>
            <p:cNvSpPr txBox="1"/>
            <p:nvPr/>
          </p:nvSpPr>
          <p:spPr>
            <a:xfrm>
              <a:off x="93221" y="364095"/>
              <a:ext cx="1032760"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Child Care</a:t>
              </a:r>
            </a:p>
            <a:p>
              <a:pPr algn="ctr">
                <a:defRPr sz="1400" b="1">
                  <a:solidFill>
                    <a:srgbClr val="242852"/>
                  </a:solidFill>
                </a:defRPr>
              </a:pPr>
              <a:r>
                <a:rPr sz="1050" dirty="0"/>
                <a:t>Resource</a:t>
              </a:r>
            </a:p>
            <a:p>
              <a:pPr algn="ctr">
                <a:defRPr sz="1400" b="1">
                  <a:solidFill>
                    <a:srgbClr val="242852"/>
                  </a:solidFill>
                </a:defRPr>
              </a:pPr>
              <a:r>
                <a:rPr sz="1050" dirty="0"/>
                <a:t>And Referral</a:t>
              </a:r>
            </a:p>
          </p:txBody>
        </p:sp>
      </p:grpSp>
      <p:grpSp>
        <p:nvGrpSpPr>
          <p:cNvPr id="648" name="AutoShape 25"/>
          <p:cNvGrpSpPr/>
          <p:nvPr/>
        </p:nvGrpSpPr>
        <p:grpSpPr>
          <a:xfrm>
            <a:off x="4000500" y="4055057"/>
            <a:ext cx="822723" cy="962239"/>
            <a:chOff x="0" y="0"/>
            <a:chExt cx="1096963" cy="1282984"/>
          </a:xfrm>
        </p:grpSpPr>
        <p:sp>
          <p:nvSpPr>
            <p:cNvPr id="646" name="Shape"/>
            <p:cNvSpPr/>
            <p:nvPr/>
          </p:nvSpPr>
          <p:spPr>
            <a:xfrm>
              <a:off x="0" y="0"/>
              <a:ext cx="1096963" cy="1282984"/>
            </a:xfrm>
            <a:custGeom>
              <a:avLst/>
              <a:gdLst/>
              <a:ahLst/>
              <a:cxnLst>
                <a:cxn ang="0">
                  <a:pos x="wd2" y="hd2"/>
                </a:cxn>
                <a:cxn ang="5400000">
                  <a:pos x="wd2" y="hd2"/>
                </a:cxn>
                <a:cxn ang="10800000">
                  <a:pos x="wd2" y="hd2"/>
                </a:cxn>
                <a:cxn ang="16200000">
                  <a:pos x="wd2" y="hd2"/>
                </a:cxn>
              </a:cxnLst>
              <a:rect l="0" t="0" r="r" b="b"/>
              <a:pathLst>
                <a:path w="21600" h="21600" extrusionOk="0">
                  <a:moveTo>
                    <a:pt x="0" y="10063"/>
                  </a:moveTo>
                  <a:cubicBezTo>
                    <a:pt x="0" y="8789"/>
                    <a:pt x="1208" y="7756"/>
                    <a:pt x="2699" y="7756"/>
                  </a:cubicBezTo>
                  <a:lnTo>
                    <a:pt x="12600" y="7756"/>
                  </a:lnTo>
                  <a:lnTo>
                    <a:pt x="11559" y="0"/>
                  </a:lnTo>
                  <a:lnTo>
                    <a:pt x="18000" y="7756"/>
                  </a:lnTo>
                  <a:lnTo>
                    <a:pt x="18901" y="7756"/>
                  </a:lnTo>
                  <a:cubicBezTo>
                    <a:pt x="20392" y="7756"/>
                    <a:pt x="21600" y="8789"/>
                    <a:pt x="21600" y="10063"/>
                  </a:cubicBezTo>
                  <a:lnTo>
                    <a:pt x="21600" y="10063"/>
                  </a:lnTo>
                  <a:lnTo>
                    <a:pt x="21600" y="19293"/>
                  </a:lnTo>
                  <a:cubicBezTo>
                    <a:pt x="21600" y="20567"/>
                    <a:pt x="20392" y="21600"/>
                    <a:pt x="18901" y="21600"/>
                  </a:cubicBezTo>
                  <a:lnTo>
                    <a:pt x="2699" y="21600"/>
                  </a:lnTo>
                  <a:cubicBezTo>
                    <a:pt x="1208" y="21600"/>
                    <a:pt x="0" y="20567"/>
                    <a:pt x="0" y="19293"/>
                  </a:cubicBezTo>
                  <a:lnTo>
                    <a:pt x="0" y="10063"/>
                  </a:lnTo>
                  <a:close/>
                </a:path>
              </a:pathLst>
            </a:custGeom>
            <a:solidFill>
              <a:srgbClr val="FFFFFF"/>
            </a:solidFill>
            <a:ln w="9525" cap="flat">
              <a:solidFill>
                <a:srgbClr val="FFFFFF"/>
              </a:solidFill>
              <a:prstDash val="solid"/>
              <a:miter lim="800000"/>
            </a:ln>
            <a:effectLst/>
          </p:spPr>
          <p:txBody>
            <a:bodyPr wrap="square" lIns="34289" tIns="34289" rIns="34289" bIns="34289" numCol="1" anchor="ctr">
              <a:noAutofit/>
            </a:bodyPr>
            <a:lstStyle/>
            <a:p>
              <a:pPr algn="ctr">
                <a:defRPr sz="2400">
                  <a:solidFill>
                    <a:srgbClr val="242852"/>
                  </a:solidFill>
                </a:defRPr>
              </a:pPr>
              <a:endParaRPr dirty="0"/>
            </a:p>
          </p:txBody>
        </p:sp>
        <p:sp>
          <p:nvSpPr>
            <p:cNvPr id="647" name="Rental…"/>
            <p:cNvSpPr txBox="1"/>
            <p:nvPr/>
          </p:nvSpPr>
          <p:spPr>
            <a:xfrm>
              <a:off x="111184" y="502490"/>
              <a:ext cx="874595"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Rental</a:t>
              </a:r>
            </a:p>
            <a:p>
              <a:pPr algn="ctr">
                <a:defRPr sz="1400" b="1">
                  <a:solidFill>
                    <a:srgbClr val="242852"/>
                  </a:solidFill>
                </a:defRPr>
              </a:pPr>
              <a:r>
                <a:rPr sz="1050" dirty="0"/>
                <a:t>Assistance</a:t>
              </a:r>
            </a:p>
            <a:p>
              <a:pPr algn="ctr">
                <a:defRPr sz="1400" b="1">
                  <a:solidFill>
                    <a:srgbClr val="242852"/>
                  </a:solidFill>
                </a:defRPr>
              </a:pPr>
              <a:r>
                <a:rPr sz="1050" dirty="0"/>
                <a:t>Program</a:t>
              </a:r>
            </a:p>
          </p:txBody>
        </p:sp>
      </p:grpSp>
      <p:grpSp>
        <p:nvGrpSpPr>
          <p:cNvPr id="651" name="AutoShape 26"/>
          <p:cNvGrpSpPr/>
          <p:nvPr/>
        </p:nvGrpSpPr>
        <p:grpSpPr>
          <a:xfrm>
            <a:off x="2971800" y="4157653"/>
            <a:ext cx="879873" cy="859643"/>
            <a:chOff x="0" y="0"/>
            <a:chExt cx="1173163" cy="1146190"/>
          </a:xfrm>
        </p:grpSpPr>
        <p:sp>
          <p:nvSpPr>
            <p:cNvPr id="649" name="Shape"/>
            <p:cNvSpPr/>
            <p:nvPr/>
          </p:nvSpPr>
          <p:spPr>
            <a:xfrm>
              <a:off x="0" y="0"/>
              <a:ext cx="1173163" cy="1146190"/>
            </a:xfrm>
            <a:custGeom>
              <a:avLst/>
              <a:gdLst/>
              <a:ahLst/>
              <a:cxnLst>
                <a:cxn ang="0">
                  <a:pos x="wd2" y="hd2"/>
                </a:cxn>
                <a:cxn ang="5400000">
                  <a:pos x="wd2" y="hd2"/>
                </a:cxn>
                <a:cxn ang="10800000">
                  <a:pos x="wd2" y="hd2"/>
                </a:cxn>
                <a:cxn ang="16200000">
                  <a:pos x="wd2" y="hd2"/>
                </a:cxn>
              </a:cxnLst>
              <a:rect l="0" t="0" r="r" b="b"/>
              <a:pathLst>
                <a:path w="21600" h="21600" extrusionOk="0">
                  <a:moveTo>
                    <a:pt x="0" y="8686"/>
                  </a:moveTo>
                  <a:cubicBezTo>
                    <a:pt x="0" y="7260"/>
                    <a:pt x="1130" y="6103"/>
                    <a:pt x="2523" y="6103"/>
                  </a:cubicBezTo>
                  <a:lnTo>
                    <a:pt x="12600" y="6103"/>
                  </a:lnTo>
                  <a:lnTo>
                    <a:pt x="16982" y="0"/>
                  </a:lnTo>
                  <a:lnTo>
                    <a:pt x="18000" y="6103"/>
                  </a:lnTo>
                  <a:lnTo>
                    <a:pt x="19077" y="6103"/>
                  </a:lnTo>
                  <a:cubicBezTo>
                    <a:pt x="20470" y="6103"/>
                    <a:pt x="21600" y="7260"/>
                    <a:pt x="21600" y="8686"/>
                  </a:cubicBezTo>
                  <a:lnTo>
                    <a:pt x="21600" y="8686"/>
                  </a:lnTo>
                  <a:lnTo>
                    <a:pt x="21600" y="19017"/>
                  </a:lnTo>
                  <a:cubicBezTo>
                    <a:pt x="21600" y="20444"/>
                    <a:pt x="20470" y="21600"/>
                    <a:pt x="19077" y="21600"/>
                  </a:cubicBezTo>
                  <a:lnTo>
                    <a:pt x="2523" y="21600"/>
                  </a:lnTo>
                  <a:cubicBezTo>
                    <a:pt x="1130" y="21600"/>
                    <a:pt x="0" y="20444"/>
                    <a:pt x="0" y="19017"/>
                  </a:cubicBezTo>
                  <a:lnTo>
                    <a:pt x="0" y="8686"/>
                  </a:lnTo>
                  <a:close/>
                </a:path>
              </a:pathLst>
            </a:custGeom>
            <a:solidFill>
              <a:srgbClr val="FFFFFF"/>
            </a:solidFill>
            <a:ln w="9525" cap="flat">
              <a:solidFill>
                <a:srgbClr val="FFFFFF"/>
              </a:solidFill>
              <a:prstDash val="solid"/>
              <a:miter lim="800000"/>
            </a:ln>
            <a:effectLst/>
          </p:spPr>
          <p:txBody>
            <a:bodyPr wrap="square" lIns="34289" tIns="34289" rIns="34289" bIns="34289" numCol="1" anchor="ctr">
              <a:noAutofit/>
            </a:bodyPr>
            <a:lstStyle/>
            <a:p>
              <a:pPr algn="ctr">
                <a:defRPr sz="2400">
                  <a:solidFill>
                    <a:srgbClr val="242852"/>
                  </a:solidFill>
                </a:defRPr>
              </a:pPr>
              <a:endParaRPr dirty="0"/>
            </a:p>
          </p:txBody>
        </p:sp>
        <p:sp>
          <p:nvSpPr>
            <p:cNvPr id="650" name="Volunteer…"/>
            <p:cNvSpPr txBox="1"/>
            <p:nvPr/>
          </p:nvSpPr>
          <p:spPr>
            <a:xfrm>
              <a:off x="167452" y="473418"/>
              <a:ext cx="838261"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Volunteer</a:t>
              </a:r>
            </a:p>
            <a:p>
              <a:pPr algn="ctr">
                <a:defRPr sz="1400" b="1">
                  <a:solidFill>
                    <a:srgbClr val="242852"/>
                  </a:solidFill>
                </a:defRPr>
              </a:pPr>
              <a:r>
                <a:rPr sz="1050" dirty="0"/>
                <a:t>Center</a:t>
              </a:r>
            </a:p>
          </p:txBody>
        </p:sp>
      </p:grpSp>
      <p:grpSp>
        <p:nvGrpSpPr>
          <p:cNvPr id="654" name="AutoShape 27"/>
          <p:cNvGrpSpPr/>
          <p:nvPr/>
        </p:nvGrpSpPr>
        <p:grpSpPr>
          <a:xfrm>
            <a:off x="1771650" y="4221957"/>
            <a:ext cx="971552" cy="750094"/>
            <a:chOff x="16816" y="0"/>
            <a:chExt cx="1295401" cy="1000125"/>
          </a:xfrm>
        </p:grpSpPr>
        <p:sp>
          <p:nvSpPr>
            <p:cNvPr id="652" name="Shape"/>
            <p:cNvSpPr/>
            <p:nvPr/>
          </p:nvSpPr>
          <p:spPr>
            <a:xfrm>
              <a:off x="16816" y="0"/>
              <a:ext cx="1295401" cy="1000125"/>
            </a:xfrm>
            <a:custGeom>
              <a:avLst/>
              <a:gdLst/>
              <a:ahLst/>
              <a:cxnLst>
                <a:cxn ang="0">
                  <a:pos x="wd2" y="hd2"/>
                </a:cxn>
                <a:cxn ang="5400000">
                  <a:pos x="wd2" y="hd2"/>
                </a:cxn>
                <a:cxn ang="10800000">
                  <a:pos x="wd2" y="hd2"/>
                </a:cxn>
                <a:cxn ang="16200000">
                  <a:pos x="wd2" y="hd2"/>
                </a:cxn>
              </a:cxnLst>
              <a:rect l="0" t="0" r="r" b="b"/>
              <a:pathLst>
                <a:path w="21600" h="21600" extrusionOk="0">
                  <a:moveTo>
                    <a:pt x="0" y="7886"/>
                  </a:moveTo>
                  <a:cubicBezTo>
                    <a:pt x="0" y="6371"/>
                    <a:pt x="948" y="5143"/>
                    <a:pt x="2118" y="5143"/>
                  </a:cubicBezTo>
                  <a:lnTo>
                    <a:pt x="3600" y="5143"/>
                  </a:lnTo>
                  <a:lnTo>
                    <a:pt x="9026" y="0"/>
                  </a:lnTo>
                  <a:lnTo>
                    <a:pt x="9000" y="5143"/>
                  </a:lnTo>
                  <a:lnTo>
                    <a:pt x="19482" y="5143"/>
                  </a:lnTo>
                  <a:cubicBezTo>
                    <a:pt x="20652" y="5143"/>
                    <a:pt x="21600" y="6371"/>
                    <a:pt x="21600" y="7886"/>
                  </a:cubicBezTo>
                  <a:lnTo>
                    <a:pt x="21600" y="7886"/>
                  </a:lnTo>
                  <a:lnTo>
                    <a:pt x="21600" y="18857"/>
                  </a:lnTo>
                  <a:cubicBezTo>
                    <a:pt x="21600" y="20372"/>
                    <a:pt x="20652" y="21600"/>
                    <a:pt x="19482" y="21600"/>
                  </a:cubicBezTo>
                  <a:lnTo>
                    <a:pt x="2118" y="21600"/>
                  </a:lnTo>
                  <a:cubicBezTo>
                    <a:pt x="948" y="21600"/>
                    <a:pt x="0" y="20372"/>
                    <a:pt x="0" y="18857"/>
                  </a:cubicBezTo>
                  <a:lnTo>
                    <a:pt x="0" y="12000"/>
                  </a:lnTo>
                  <a:lnTo>
                    <a:pt x="0" y="7886"/>
                  </a:lnTo>
                  <a:close/>
                </a:path>
              </a:pathLst>
            </a:custGeom>
            <a:solidFill>
              <a:srgbClr val="FFFFFF"/>
            </a:solidFill>
            <a:ln w="9525" cap="flat">
              <a:solidFill>
                <a:srgbClr val="FFFFFF"/>
              </a:solidFill>
              <a:prstDash val="solid"/>
              <a:miter lim="800000"/>
            </a:ln>
            <a:effectLst/>
          </p:spPr>
          <p:txBody>
            <a:bodyPr wrap="square" lIns="34289" tIns="34289" rIns="34289" bIns="34289" numCol="1" anchor="ctr">
              <a:noAutofit/>
            </a:bodyPr>
            <a:lstStyle/>
            <a:p>
              <a:pPr algn="ctr">
                <a:defRPr sz="2400">
                  <a:solidFill>
                    <a:srgbClr val="242852"/>
                  </a:solidFill>
                </a:defRPr>
              </a:pPr>
              <a:endParaRPr dirty="0"/>
            </a:p>
          </p:txBody>
        </p:sp>
        <p:sp>
          <p:nvSpPr>
            <p:cNvPr id="653" name="Drug…"/>
            <p:cNvSpPr txBox="1"/>
            <p:nvPr/>
          </p:nvSpPr>
          <p:spPr>
            <a:xfrm>
              <a:off x="91497" y="249795"/>
              <a:ext cx="1146037"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Drug</a:t>
              </a:r>
            </a:p>
            <a:p>
              <a:pPr algn="ctr">
                <a:defRPr sz="1400" b="1">
                  <a:solidFill>
                    <a:srgbClr val="242852"/>
                  </a:solidFill>
                </a:defRPr>
              </a:pPr>
              <a:r>
                <a:rPr sz="1050" dirty="0"/>
                <a:t>Rehabilitation</a:t>
              </a:r>
            </a:p>
            <a:p>
              <a:pPr algn="ctr">
                <a:defRPr sz="1400" b="1">
                  <a:solidFill>
                    <a:srgbClr val="242852"/>
                  </a:solidFill>
                </a:defRPr>
              </a:pPr>
              <a:r>
                <a:rPr sz="1050" dirty="0"/>
                <a:t>Center</a:t>
              </a:r>
            </a:p>
          </p:txBody>
        </p:sp>
      </p:grpSp>
      <p:sp>
        <p:nvSpPr>
          <p:cNvPr id="655" name="Text Box 28"/>
          <p:cNvSpPr txBox="1"/>
          <p:nvPr/>
        </p:nvSpPr>
        <p:spPr>
          <a:xfrm>
            <a:off x="1885950" y="114301"/>
            <a:ext cx="5372100" cy="484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spAutoFit/>
          </a:bodyPr>
          <a:lstStyle>
            <a:lvl1pPr algn="ctr">
              <a:spcBef>
                <a:spcPts val="2100"/>
              </a:spcBef>
              <a:defRPr sz="3600" b="1">
                <a:solidFill>
                  <a:srgbClr val="ACCBF9"/>
                </a:solidFill>
                <a:effectLst>
                  <a:outerShdw blurRad="38100" dist="38100" dir="2700000" rotWithShape="0">
                    <a:srgbClr val="000000"/>
                  </a:outerShdw>
                </a:effectLst>
              </a:defRPr>
            </a:lvl1pPr>
          </a:lstStyle>
          <a:p>
            <a:pPr>
              <a:spcBef>
                <a:spcPts val="2000"/>
              </a:spcBef>
            </a:pPr>
            <a:r>
              <a:rPr sz="2550" b="0" dirty="0">
                <a:solidFill>
                  <a:schemeClr val="bg1"/>
                </a:solidFill>
                <a:effectLst/>
                <a:latin typeface="Arial" panose="020B0604020202020204" pitchFamily="34" charset="0"/>
                <a:ea typeface="+mj-ea"/>
                <a:cs typeface="Arial" panose="020B0604020202020204" pitchFamily="34" charset="0"/>
                <a:sym typeface="Calibri"/>
              </a:rPr>
              <a:t>After Implementation of 2-1-1</a:t>
            </a:r>
          </a:p>
        </p:txBody>
      </p:sp>
      <p:grpSp>
        <p:nvGrpSpPr>
          <p:cNvPr id="658" name="AutoShape 29"/>
          <p:cNvGrpSpPr/>
          <p:nvPr/>
        </p:nvGrpSpPr>
        <p:grpSpPr>
          <a:xfrm>
            <a:off x="1828801" y="2057400"/>
            <a:ext cx="1946666" cy="457200"/>
            <a:chOff x="0" y="0"/>
            <a:chExt cx="2595554" cy="609600"/>
          </a:xfrm>
        </p:grpSpPr>
        <p:sp>
          <p:nvSpPr>
            <p:cNvPr id="656" name="Shape"/>
            <p:cNvSpPr/>
            <p:nvPr/>
          </p:nvSpPr>
          <p:spPr>
            <a:xfrm>
              <a:off x="0" y="0"/>
              <a:ext cx="2595554" cy="60960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379" y="0"/>
                    <a:pt x="846" y="0"/>
                  </a:cubicBezTo>
                  <a:lnTo>
                    <a:pt x="8138" y="0"/>
                  </a:lnTo>
                  <a:lnTo>
                    <a:pt x="13105" y="0"/>
                  </a:lnTo>
                  <a:cubicBezTo>
                    <a:pt x="13572" y="0"/>
                    <a:pt x="13951" y="1612"/>
                    <a:pt x="13951" y="3600"/>
                  </a:cubicBezTo>
                  <a:lnTo>
                    <a:pt x="13951" y="3600"/>
                  </a:lnTo>
                  <a:lnTo>
                    <a:pt x="21600" y="10013"/>
                  </a:lnTo>
                  <a:lnTo>
                    <a:pt x="13951" y="9000"/>
                  </a:lnTo>
                  <a:lnTo>
                    <a:pt x="13951" y="18000"/>
                  </a:lnTo>
                  <a:cubicBezTo>
                    <a:pt x="13951" y="19988"/>
                    <a:pt x="13572" y="21600"/>
                    <a:pt x="13105" y="21600"/>
                  </a:cubicBezTo>
                  <a:lnTo>
                    <a:pt x="846" y="21600"/>
                  </a:lnTo>
                  <a:cubicBezTo>
                    <a:pt x="379" y="21600"/>
                    <a:pt x="0" y="19988"/>
                    <a:pt x="0" y="18000"/>
                  </a:cubicBezTo>
                  <a:lnTo>
                    <a:pt x="0" y="3600"/>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1400" b="1">
                  <a:solidFill>
                    <a:srgbClr val="FFFFFF"/>
                  </a:solidFill>
                </a:defRPr>
              </a:pPr>
              <a:endParaRPr sz="1050" dirty="0"/>
            </a:p>
          </p:txBody>
        </p:sp>
        <p:sp>
          <p:nvSpPr>
            <p:cNvPr id="657" name="2-1-1, how may…"/>
            <p:cNvSpPr txBox="1"/>
            <p:nvPr/>
          </p:nvSpPr>
          <p:spPr>
            <a:xfrm>
              <a:off x="29757" y="29757"/>
              <a:ext cx="1616886"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p>
              <a:pPr algn="ctr">
                <a:defRPr sz="1400" b="1">
                  <a:solidFill>
                    <a:srgbClr val="242852"/>
                  </a:solidFill>
                </a:defRPr>
              </a:pPr>
              <a:r>
                <a:rPr sz="1050" dirty="0"/>
                <a:t>2-1-1, how may</a:t>
              </a:r>
            </a:p>
            <a:p>
              <a:pPr algn="ctr">
                <a:defRPr sz="1400" b="1">
                  <a:solidFill>
                    <a:srgbClr val="242852"/>
                  </a:solidFill>
                </a:defRPr>
              </a:pPr>
              <a:r>
                <a:rPr sz="1050" dirty="0"/>
                <a:t>I help you?</a:t>
              </a:r>
            </a:p>
          </p:txBody>
        </p:sp>
      </p:grpSp>
      <p:grpSp>
        <p:nvGrpSpPr>
          <p:cNvPr id="661" name="AutoShape 30"/>
          <p:cNvGrpSpPr/>
          <p:nvPr/>
        </p:nvGrpSpPr>
        <p:grpSpPr>
          <a:xfrm>
            <a:off x="5297098" y="2114550"/>
            <a:ext cx="2018103" cy="742950"/>
            <a:chOff x="0" y="0"/>
            <a:chExt cx="2690803" cy="990600"/>
          </a:xfrm>
        </p:grpSpPr>
        <p:sp>
          <p:nvSpPr>
            <p:cNvPr id="659" name="Shape"/>
            <p:cNvSpPr/>
            <p:nvPr/>
          </p:nvSpPr>
          <p:spPr>
            <a:xfrm>
              <a:off x="0" y="0"/>
              <a:ext cx="2690803" cy="990600"/>
            </a:xfrm>
            <a:custGeom>
              <a:avLst/>
              <a:gdLst/>
              <a:ahLst/>
              <a:cxnLst>
                <a:cxn ang="0">
                  <a:pos x="wd2" y="hd2"/>
                </a:cxn>
                <a:cxn ang="5400000">
                  <a:pos x="wd2" y="hd2"/>
                </a:cxn>
                <a:cxn ang="10800000">
                  <a:pos x="wd2" y="hd2"/>
                </a:cxn>
                <a:cxn ang="16200000">
                  <a:pos x="wd2" y="hd2"/>
                </a:cxn>
              </a:cxnLst>
              <a:rect l="0" t="0" r="r" b="b"/>
              <a:pathLst>
                <a:path w="21600" h="21600" extrusionOk="0">
                  <a:moveTo>
                    <a:pt x="7531" y="3600"/>
                  </a:moveTo>
                  <a:cubicBezTo>
                    <a:pt x="7531" y="1612"/>
                    <a:pt x="8125" y="0"/>
                    <a:pt x="8857" y="0"/>
                  </a:cubicBezTo>
                  <a:lnTo>
                    <a:pt x="9876" y="0"/>
                  </a:lnTo>
                  <a:lnTo>
                    <a:pt x="20275" y="0"/>
                  </a:lnTo>
                  <a:cubicBezTo>
                    <a:pt x="21007" y="0"/>
                    <a:pt x="21600" y="1612"/>
                    <a:pt x="21600" y="3600"/>
                  </a:cubicBezTo>
                  <a:lnTo>
                    <a:pt x="21600" y="3600"/>
                  </a:lnTo>
                  <a:lnTo>
                    <a:pt x="21600" y="18000"/>
                  </a:lnTo>
                  <a:cubicBezTo>
                    <a:pt x="21600" y="19988"/>
                    <a:pt x="21007" y="21600"/>
                    <a:pt x="20275" y="21600"/>
                  </a:cubicBezTo>
                  <a:lnTo>
                    <a:pt x="8857" y="21600"/>
                  </a:lnTo>
                  <a:cubicBezTo>
                    <a:pt x="8125" y="21600"/>
                    <a:pt x="7531" y="19988"/>
                    <a:pt x="7531" y="18000"/>
                  </a:cubicBezTo>
                  <a:lnTo>
                    <a:pt x="7531" y="9000"/>
                  </a:lnTo>
                  <a:lnTo>
                    <a:pt x="0" y="7962"/>
                  </a:lnTo>
                  <a:lnTo>
                    <a:pt x="7531" y="3600"/>
                  </a:lnTo>
                  <a:close/>
                </a:path>
              </a:pathLst>
            </a:custGeom>
            <a:solidFill>
              <a:srgbClr val="FFFFFF"/>
            </a:solidFill>
            <a:ln w="9525" cap="flat">
              <a:solidFill>
                <a:srgbClr val="FFFFFF"/>
              </a:solidFill>
              <a:prstDash val="solid"/>
              <a:miter lim="800000"/>
            </a:ln>
            <a:effectLst/>
          </p:spPr>
          <p:txBody>
            <a:bodyPr wrap="square" lIns="34289" tIns="34289" rIns="34289" bIns="34289" numCol="1" anchor="t">
              <a:noAutofit/>
            </a:bodyPr>
            <a:lstStyle/>
            <a:p>
              <a:pPr algn="ctr">
                <a:defRPr sz="2400">
                  <a:solidFill>
                    <a:srgbClr val="242852"/>
                  </a:solidFill>
                </a:defRPr>
              </a:pPr>
              <a:endParaRPr dirty="0"/>
            </a:p>
          </p:txBody>
        </p:sp>
        <p:sp>
          <p:nvSpPr>
            <p:cNvPr id="660" name="Yes, I can connect you with someone who can help…"/>
            <p:cNvSpPr txBox="1"/>
            <p:nvPr/>
          </p:nvSpPr>
          <p:spPr>
            <a:xfrm>
              <a:off x="986560" y="48356"/>
              <a:ext cx="1655887" cy="738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numCol="1" anchor="t">
              <a:spAutoFit/>
            </a:bodyPr>
            <a:lstStyle>
              <a:lvl1pPr algn="ctr">
                <a:defRPr sz="1400" b="1">
                  <a:solidFill>
                    <a:srgbClr val="242852"/>
                  </a:solidFill>
                </a:defRPr>
              </a:lvl1pPr>
            </a:lstStyle>
            <a:p>
              <a:r>
                <a:rPr sz="1050" dirty="0"/>
                <a:t>Yes, I can connect you with someone who can help…</a:t>
              </a:r>
            </a:p>
          </p:txBody>
        </p:sp>
      </p:grpSp>
      <p:pic>
        <p:nvPicPr>
          <p:cNvPr id="662" name="Picture 30" descr="Picture 30"/>
          <p:cNvPicPr>
            <a:picLocks noChangeAspect="1"/>
          </p:cNvPicPr>
          <p:nvPr/>
        </p:nvPicPr>
        <p:blipFill>
          <a:blip r:embed="rId4"/>
          <a:stretch>
            <a:fillRect/>
          </a:stretch>
        </p:blipFill>
        <p:spPr>
          <a:xfrm>
            <a:off x="3749278" y="1884760"/>
            <a:ext cx="1645445" cy="960835"/>
          </a:xfrm>
          <a:prstGeom prst="rect">
            <a:avLst/>
          </a:prstGeom>
          <a:ln w="12700">
            <a:miter lim="400000"/>
          </a:ln>
        </p:spPr>
      </p:pic>
      <p:grpSp>
        <p:nvGrpSpPr>
          <p:cNvPr id="612" name="Oval 3"/>
          <p:cNvGrpSpPr/>
          <p:nvPr/>
        </p:nvGrpSpPr>
        <p:grpSpPr>
          <a:xfrm>
            <a:off x="1543050" y="857248"/>
            <a:ext cx="1200150" cy="685802"/>
            <a:chOff x="0" y="-1"/>
            <a:chExt cx="1600200" cy="914401"/>
          </a:xfrm>
        </p:grpSpPr>
        <p:sp>
          <p:nvSpPr>
            <p:cNvPr id="610"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1400" b="1"/>
              </a:pPr>
              <a:endParaRPr sz="1050" dirty="0"/>
            </a:p>
          </p:txBody>
        </p:sp>
        <p:sp>
          <p:nvSpPr>
            <p:cNvPr id="611" name="I can’t pay…"/>
            <p:cNvSpPr txBox="1"/>
            <p:nvPr/>
          </p:nvSpPr>
          <p:spPr>
            <a:xfrm>
              <a:off x="371352" y="195592"/>
              <a:ext cx="85749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can’t pay</a:t>
              </a:r>
            </a:p>
            <a:p>
              <a:pPr algn="ctr">
                <a:defRPr sz="1400" b="1">
                  <a:solidFill>
                    <a:srgbClr val="242852"/>
                  </a:solidFill>
                </a:defRPr>
              </a:pPr>
              <a:r>
                <a:rPr sz="1050" dirty="0"/>
                <a:t> my rent</a:t>
              </a:r>
            </a:p>
          </p:txBody>
        </p:sp>
      </p:grpSp>
      <p:grpSp>
        <p:nvGrpSpPr>
          <p:cNvPr id="615" name="Oval 4"/>
          <p:cNvGrpSpPr/>
          <p:nvPr/>
        </p:nvGrpSpPr>
        <p:grpSpPr>
          <a:xfrm>
            <a:off x="2857500" y="857248"/>
            <a:ext cx="1200150" cy="685802"/>
            <a:chOff x="0" y="-1"/>
            <a:chExt cx="1600200" cy="914401"/>
          </a:xfrm>
        </p:grpSpPr>
        <p:sp>
          <p:nvSpPr>
            <p:cNvPr id="613"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2400">
                  <a:solidFill>
                    <a:srgbClr val="242852"/>
                  </a:solidFill>
                </a:defRPr>
              </a:pPr>
              <a:endParaRPr dirty="0"/>
            </a:p>
          </p:txBody>
        </p:sp>
        <p:sp>
          <p:nvSpPr>
            <p:cNvPr id="614" name="My child is…"/>
            <p:cNvSpPr txBox="1"/>
            <p:nvPr/>
          </p:nvSpPr>
          <p:spPr>
            <a:xfrm>
              <a:off x="355321" y="195592"/>
              <a:ext cx="88955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My child is</a:t>
              </a:r>
            </a:p>
            <a:p>
              <a:pPr algn="ctr">
                <a:defRPr sz="1400" b="1">
                  <a:solidFill>
                    <a:srgbClr val="242852"/>
                  </a:solidFill>
                </a:defRPr>
              </a:pPr>
              <a:r>
                <a:rPr sz="1050" dirty="0"/>
                <a:t> on drugs</a:t>
              </a:r>
            </a:p>
          </p:txBody>
        </p:sp>
      </p:grpSp>
      <p:grpSp>
        <p:nvGrpSpPr>
          <p:cNvPr id="618" name="Oval 5"/>
          <p:cNvGrpSpPr/>
          <p:nvPr/>
        </p:nvGrpSpPr>
        <p:grpSpPr>
          <a:xfrm>
            <a:off x="4114800" y="857248"/>
            <a:ext cx="1200150" cy="685802"/>
            <a:chOff x="0" y="-1"/>
            <a:chExt cx="1600200" cy="914401"/>
          </a:xfrm>
        </p:grpSpPr>
        <p:sp>
          <p:nvSpPr>
            <p:cNvPr id="616"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1400" b="1">
                  <a:solidFill>
                    <a:srgbClr val="FFFFFF"/>
                  </a:solidFill>
                </a:defRPr>
              </a:pPr>
              <a:endParaRPr sz="1050" dirty="0"/>
            </a:p>
          </p:txBody>
        </p:sp>
        <p:sp>
          <p:nvSpPr>
            <p:cNvPr id="617" name="I want to…"/>
            <p:cNvSpPr txBox="1"/>
            <p:nvPr/>
          </p:nvSpPr>
          <p:spPr>
            <a:xfrm>
              <a:off x="355321" y="195592"/>
              <a:ext cx="889557"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want to</a:t>
              </a:r>
            </a:p>
            <a:p>
              <a:pPr algn="ctr">
                <a:defRPr sz="1400" b="1">
                  <a:solidFill>
                    <a:srgbClr val="242852"/>
                  </a:solidFill>
                </a:defRPr>
              </a:pPr>
              <a:r>
                <a:rPr sz="1050" dirty="0"/>
                <a:t> kill myself</a:t>
              </a:r>
            </a:p>
          </p:txBody>
        </p:sp>
      </p:grpSp>
      <p:grpSp>
        <p:nvGrpSpPr>
          <p:cNvPr id="621" name="Oval 6"/>
          <p:cNvGrpSpPr/>
          <p:nvPr/>
        </p:nvGrpSpPr>
        <p:grpSpPr>
          <a:xfrm>
            <a:off x="5372100" y="800098"/>
            <a:ext cx="1200150" cy="685802"/>
            <a:chOff x="0" y="-1"/>
            <a:chExt cx="1600200" cy="914401"/>
          </a:xfrm>
        </p:grpSpPr>
        <p:sp>
          <p:nvSpPr>
            <p:cNvPr id="619"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2400">
                  <a:solidFill>
                    <a:srgbClr val="242852"/>
                  </a:solidFill>
                </a:defRPr>
              </a:pPr>
              <a:endParaRPr dirty="0"/>
            </a:p>
          </p:txBody>
        </p:sp>
        <p:sp>
          <p:nvSpPr>
            <p:cNvPr id="620" name="I need to find…"/>
            <p:cNvSpPr txBox="1"/>
            <p:nvPr/>
          </p:nvSpPr>
          <p:spPr>
            <a:xfrm>
              <a:off x="257003" y="195592"/>
              <a:ext cx="1086193"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need to find</a:t>
              </a:r>
            </a:p>
            <a:p>
              <a:pPr algn="ctr">
                <a:defRPr sz="1400" b="1">
                  <a:solidFill>
                    <a:srgbClr val="242852"/>
                  </a:solidFill>
                </a:defRPr>
              </a:pPr>
              <a:r>
                <a:rPr sz="1050" dirty="0"/>
                <a:t> childcare</a:t>
              </a:r>
            </a:p>
          </p:txBody>
        </p:sp>
      </p:grpSp>
      <p:grpSp>
        <p:nvGrpSpPr>
          <p:cNvPr id="624" name="Oval 7"/>
          <p:cNvGrpSpPr/>
          <p:nvPr/>
        </p:nvGrpSpPr>
        <p:grpSpPr>
          <a:xfrm>
            <a:off x="6629400" y="800098"/>
            <a:ext cx="1200150" cy="685802"/>
            <a:chOff x="0" y="-1"/>
            <a:chExt cx="1600200" cy="914401"/>
          </a:xfrm>
        </p:grpSpPr>
        <p:sp>
          <p:nvSpPr>
            <p:cNvPr id="622" name="Oval"/>
            <p:cNvSpPr/>
            <p:nvPr/>
          </p:nvSpPr>
          <p:spPr>
            <a:xfrm>
              <a:off x="0" y="-1"/>
              <a:ext cx="1600200" cy="914401"/>
            </a:xfrm>
            <a:prstGeom prst="ellipse">
              <a:avLst/>
            </a:prstGeom>
            <a:solidFill>
              <a:srgbClr val="FFFFFF"/>
            </a:solidFill>
            <a:ln w="9525" cap="flat">
              <a:solidFill>
                <a:srgbClr val="FFFFFF"/>
              </a:solidFill>
              <a:prstDash val="solid"/>
              <a:round/>
            </a:ln>
            <a:effectLst/>
          </p:spPr>
          <p:txBody>
            <a:bodyPr wrap="square" lIns="34289" tIns="34289" rIns="34289" bIns="34289" numCol="1" anchor="ctr">
              <a:noAutofit/>
            </a:bodyPr>
            <a:lstStyle/>
            <a:p>
              <a:pPr algn="ctr">
                <a:defRPr sz="1200" b="1">
                  <a:solidFill>
                    <a:srgbClr val="FFFFFF"/>
                  </a:solidFill>
                </a:defRPr>
              </a:pPr>
              <a:endParaRPr sz="900" dirty="0"/>
            </a:p>
          </p:txBody>
        </p:sp>
        <p:sp>
          <p:nvSpPr>
            <p:cNvPr id="623" name="I want to…"/>
            <p:cNvSpPr txBox="1"/>
            <p:nvPr/>
          </p:nvSpPr>
          <p:spPr>
            <a:xfrm>
              <a:off x="371352" y="195592"/>
              <a:ext cx="857499" cy="5232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numCol="1" anchor="ctr">
              <a:spAutoFit/>
            </a:bodyPr>
            <a:lstStyle/>
            <a:p>
              <a:pPr algn="ctr">
                <a:defRPr sz="1400" b="1">
                  <a:solidFill>
                    <a:srgbClr val="242852"/>
                  </a:solidFill>
                </a:defRPr>
              </a:pPr>
              <a:r>
                <a:rPr sz="1050" dirty="0"/>
                <a:t>I want to</a:t>
              </a:r>
            </a:p>
            <a:p>
              <a:pPr algn="ctr">
                <a:defRPr sz="1400" b="1">
                  <a:solidFill>
                    <a:srgbClr val="242852"/>
                  </a:solidFill>
                </a:defRPr>
              </a:pPr>
              <a:r>
                <a:rPr sz="1050" dirty="0"/>
                <a:t> volunteer</a:t>
              </a:r>
            </a:p>
          </p:txBody>
        </p:sp>
      </p:grpSp>
    </p:spTree>
    <p:extLst>
      <p:ext uri="{BB962C8B-B14F-4D97-AF65-F5344CB8AC3E}">
        <p14:creationId xmlns:p14="http://schemas.microsoft.com/office/powerpoint/2010/main" val="193578474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12"/>
                                        </p:tgtEl>
                                        <p:attrNameLst>
                                          <p:attrName>style.visibility</p:attrName>
                                        </p:attrNameLst>
                                      </p:cBhvr>
                                      <p:to>
                                        <p:strVal val="visible"/>
                                      </p:to>
                                    </p:set>
                                    <p:anim calcmode="lin" valueType="num">
                                      <p:cBhvr>
                                        <p:cTn id="7" dur="500" fill="hold"/>
                                        <p:tgtEl>
                                          <p:spTgt spid="612"/>
                                        </p:tgtEl>
                                        <p:attrNameLst>
                                          <p:attrName>ppt_x</p:attrName>
                                        </p:attrNameLst>
                                      </p:cBhvr>
                                      <p:tavLst>
                                        <p:tav tm="0">
                                          <p:val>
                                            <p:strVal val="0-#ppt_w/2"/>
                                          </p:val>
                                        </p:tav>
                                        <p:tav tm="100000">
                                          <p:val>
                                            <p:strVal val="#ppt_x"/>
                                          </p:val>
                                        </p:tav>
                                      </p:tavLst>
                                    </p:anim>
                                    <p:anim calcmode="lin" valueType="num">
                                      <p:cBhvr>
                                        <p:cTn id="8" dur="500" fill="hold"/>
                                        <p:tgtEl>
                                          <p:spTgt spid="6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p:tmAbs val="0"/>
                                  </p:iterate>
                                  <p:childTnLst>
                                    <p:set>
                                      <p:cBhvr>
                                        <p:cTn id="11" fill="hold"/>
                                        <p:tgtEl>
                                          <p:spTgt spid="625"/>
                                        </p:tgtEl>
                                        <p:attrNameLst>
                                          <p:attrName>style.visibility</p:attrName>
                                        </p:attrNameLst>
                                      </p:cBhvr>
                                      <p:to>
                                        <p:strVal val="visible"/>
                                      </p:to>
                                    </p:set>
                                  </p:childTnLst>
                                </p:cTn>
                              </p:par>
                            </p:childTnLst>
                          </p:cTn>
                        </p:par>
                        <p:par>
                          <p:cTn id="12" fill="hold">
                            <p:stCondLst>
                              <p:cond delay="500"/>
                            </p:stCondLst>
                            <p:childTnLst>
                              <p:par>
                                <p:cTn id="13" presetID="2" presetClass="entr" presetSubtype="4" fill="hold" grpId="0" nodeType="afterEffect">
                                  <p:stCondLst>
                                    <p:cond delay="0"/>
                                  </p:stCondLst>
                                  <p:iterate>
                                    <p:tmAbs val="0"/>
                                  </p:iterate>
                                  <p:childTnLst>
                                    <p:set>
                                      <p:cBhvr>
                                        <p:cTn id="14" fill="hold"/>
                                        <p:tgtEl>
                                          <p:spTgt spid="648"/>
                                        </p:tgtEl>
                                        <p:attrNameLst>
                                          <p:attrName>style.visibility</p:attrName>
                                        </p:attrNameLst>
                                      </p:cBhvr>
                                      <p:to>
                                        <p:strVal val="visible"/>
                                      </p:to>
                                    </p:set>
                                    <p:anim calcmode="lin" valueType="num">
                                      <p:cBhvr>
                                        <p:cTn id="15" dur="500" fill="hold"/>
                                        <p:tgtEl>
                                          <p:spTgt spid="648"/>
                                        </p:tgtEl>
                                        <p:attrNameLst>
                                          <p:attrName>ppt_x</p:attrName>
                                        </p:attrNameLst>
                                      </p:cBhvr>
                                      <p:tavLst>
                                        <p:tav tm="0">
                                          <p:val>
                                            <p:strVal val="#ppt_x"/>
                                          </p:val>
                                        </p:tav>
                                        <p:tav tm="100000">
                                          <p:val>
                                            <p:strVal val="#ppt_x"/>
                                          </p:val>
                                        </p:tav>
                                      </p:tavLst>
                                    </p:anim>
                                    <p:anim calcmode="lin" valueType="num">
                                      <p:cBhvr>
                                        <p:cTn id="16" dur="500" fill="hold"/>
                                        <p:tgtEl>
                                          <p:spTgt spid="64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1000"/>
                                  </p:stCondLst>
                                  <p:iterate>
                                    <p:tmAbs val="0"/>
                                  </p:iterate>
                                  <p:childTnLst>
                                    <p:set>
                                      <p:cBhvr>
                                        <p:cTn id="19" fill="hold"/>
                                        <p:tgtEl>
                                          <p:spTgt spid="615"/>
                                        </p:tgtEl>
                                        <p:attrNameLst>
                                          <p:attrName>style.visibility</p:attrName>
                                        </p:attrNameLst>
                                      </p:cBhvr>
                                      <p:to>
                                        <p:strVal val="visible"/>
                                      </p:to>
                                    </p:set>
                                    <p:anim calcmode="lin" valueType="num">
                                      <p:cBhvr>
                                        <p:cTn id="20" dur="500" fill="hold"/>
                                        <p:tgtEl>
                                          <p:spTgt spid="615"/>
                                        </p:tgtEl>
                                        <p:attrNameLst>
                                          <p:attrName>ppt_x</p:attrName>
                                        </p:attrNameLst>
                                      </p:cBhvr>
                                      <p:tavLst>
                                        <p:tav tm="0">
                                          <p:val>
                                            <p:strVal val="#ppt_x"/>
                                          </p:val>
                                        </p:tav>
                                        <p:tav tm="100000">
                                          <p:val>
                                            <p:strVal val="#ppt_x"/>
                                          </p:val>
                                        </p:tav>
                                      </p:tavLst>
                                    </p:anim>
                                    <p:anim calcmode="lin" valueType="num">
                                      <p:cBhvr>
                                        <p:cTn id="21" dur="500" fill="hold"/>
                                        <p:tgtEl>
                                          <p:spTgt spid="615"/>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1" presetClass="entr" presetSubtype="0" fill="hold" grpId="0" nodeType="afterEffect">
                                  <p:stCondLst>
                                    <p:cond delay="0"/>
                                  </p:stCondLst>
                                  <p:iterate>
                                    <p:tmAbs val="0"/>
                                  </p:iterate>
                                  <p:childTnLst>
                                    <p:set>
                                      <p:cBhvr>
                                        <p:cTn id="24" fill="hold"/>
                                        <p:tgtEl>
                                          <p:spTgt spid="626"/>
                                        </p:tgtEl>
                                        <p:attrNameLst>
                                          <p:attrName>style.visibility</p:attrName>
                                        </p:attrNameLst>
                                      </p:cBhvr>
                                      <p:to>
                                        <p:strVal val="visible"/>
                                      </p:to>
                                    </p:set>
                                  </p:childTnLst>
                                </p:cTn>
                              </p:par>
                            </p:childTnLst>
                          </p:cTn>
                        </p:par>
                        <p:par>
                          <p:cTn id="25" fill="hold">
                            <p:stCondLst>
                              <p:cond delay="2500"/>
                            </p:stCondLst>
                            <p:childTnLst>
                              <p:par>
                                <p:cTn id="26" presetID="2" presetClass="entr" presetSubtype="8" fill="hold" grpId="0" nodeType="afterEffect">
                                  <p:stCondLst>
                                    <p:cond delay="0"/>
                                  </p:stCondLst>
                                  <p:iterate>
                                    <p:tmAbs val="0"/>
                                  </p:iterate>
                                  <p:childTnLst>
                                    <p:set>
                                      <p:cBhvr>
                                        <p:cTn id="27" fill="hold"/>
                                        <p:tgtEl>
                                          <p:spTgt spid="654"/>
                                        </p:tgtEl>
                                        <p:attrNameLst>
                                          <p:attrName>style.visibility</p:attrName>
                                        </p:attrNameLst>
                                      </p:cBhvr>
                                      <p:to>
                                        <p:strVal val="visible"/>
                                      </p:to>
                                    </p:set>
                                    <p:anim calcmode="lin" valueType="num">
                                      <p:cBhvr>
                                        <p:cTn id="28" dur="500" fill="hold"/>
                                        <p:tgtEl>
                                          <p:spTgt spid="654"/>
                                        </p:tgtEl>
                                        <p:attrNameLst>
                                          <p:attrName>ppt_x</p:attrName>
                                        </p:attrNameLst>
                                      </p:cBhvr>
                                      <p:tavLst>
                                        <p:tav tm="0">
                                          <p:val>
                                            <p:strVal val="0-#ppt_w/2"/>
                                          </p:val>
                                        </p:tav>
                                        <p:tav tm="100000">
                                          <p:val>
                                            <p:strVal val="#ppt_x"/>
                                          </p:val>
                                        </p:tav>
                                      </p:tavLst>
                                    </p:anim>
                                    <p:anim calcmode="lin" valueType="num">
                                      <p:cBhvr>
                                        <p:cTn id="29" dur="500" fill="hold"/>
                                        <p:tgtEl>
                                          <p:spTgt spid="65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fill="hold" grpId="0" nodeType="afterEffect">
                                  <p:stCondLst>
                                    <p:cond delay="1000"/>
                                  </p:stCondLst>
                                  <p:iterate>
                                    <p:tmAbs val="0"/>
                                  </p:iterate>
                                  <p:childTnLst>
                                    <p:set>
                                      <p:cBhvr>
                                        <p:cTn id="32" fill="hold"/>
                                        <p:tgtEl>
                                          <p:spTgt spid="618"/>
                                        </p:tgtEl>
                                        <p:attrNameLst>
                                          <p:attrName>style.visibility</p:attrName>
                                        </p:attrNameLst>
                                      </p:cBhvr>
                                      <p:to>
                                        <p:strVal val="visible"/>
                                      </p:to>
                                    </p:set>
                                    <p:anim calcmode="lin" valueType="num">
                                      <p:cBhvr>
                                        <p:cTn id="33" dur="500" fill="hold"/>
                                        <p:tgtEl>
                                          <p:spTgt spid="618"/>
                                        </p:tgtEl>
                                        <p:attrNameLst>
                                          <p:attrName>ppt_x</p:attrName>
                                        </p:attrNameLst>
                                      </p:cBhvr>
                                      <p:tavLst>
                                        <p:tav tm="0">
                                          <p:val>
                                            <p:strVal val="#ppt_x"/>
                                          </p:val>
                                        </p:tav>
                                        <p:tav tm="100000">
                                          <p:val>
                                            <p:strVal val="#ppt_x"/>
                                          </p:val>
                                        </p:tav>
                                      </p:tavLst>
                                    </p:anim>
                                    <p:anim calcmode="lin" valueType="num">
                                      <p:cBhvr>
                                        <p:cTn id="34" dur="500" fill="hold"/>
                                        <p:tgtEl>
                                          <p:spTgt spid="618"/>
                                        </p:tgtEl>
                                        <p:attrNameLst>
                                          <p:attrName>ppt_y</p:attrName>
                                        </p:attrNameLst>
                                      </p:cBhvr>
                                      <p:tavLst>
                                        <p:tav tm="0">
                                          <p:val>
                                            <p:strVal val="0-#ppt_h/2"/>
                                          </p:val>
                                        </p:tav>
                                        <p:tav tm="100000">
                                          <p:val>
                                            <p:strVal val="#ppt_y"/>
                                          </p:val>
                                        </p:tav>
                                      </p:tavLst>
                                    </p:anim>
                                  </p:childTnLst>
                                </p:cTn>
                              </p:par>
                            </p:childTnLst>
                          </p:cTn>
                        </p:par>
                        <p:par>
                          <p:cTn id="35" fill="hold">
                            <p:stCondLst>
                              <p:cond delay="4500"/>
                            </p:stCondLst>
                            <p:childTnLst>
                              <p:par>
                                <p:cTn id="36" presetID="1" presetClass="entr" presetSubtype="0" fill="hold" grpId="0" nodeType="afterEffect">
                                  <p:stCondLst>
                                    <p:cond delay="0"/>
                                  </p:stCondLst>
                                  <p:iterate>
                                    <p:tmAbs val="0"/>
                                  </p:iterate>
                                  <p:childTnLst>
                                    <p:set>
                                      <p:cBhvr>
                                        <p:cTn id="37" fill="hold"/>
                                        <p:tgtEl>
                                          <p:spTgt spid="627"/>
                                        </p:tgtEl>
                                        <p:attrNameLst>
                                          <p:attrName>style.visibility</p:attrName>
                                        </p:attrNameLst>
                                      </p:cBhvr>
                                      <p:to>
                                        <p:strVal val="visible"/>
                                      </p:to>
                                    </p:set>
                                  </p:childTnLst>
                                </p:cTn>
                              </p:par>
                            </p:childTnLst>
                          </p:cTn>
                        </p:par>
                        <p:par>
                          <p:cTn id="38" fill="hold">
                            <p:stCondLst>
                              <p:cond delay="4500"/>
                            </p:stCondLst>
                            <p:childTnLst>
                              <p:par>
                                <p:cTn id="39" presetID="2" presetClass="entr" presetSubtype="2" fill="hold" grpId="0" nodeType="afterEffect">
                                  <p:stCondLst>
                                    <p:cond delay="0"/>
                                  </p:stCondLst>
                                  <p:iterate>
                                    <p:tmAbs val="0"/>
                                  </p:iterate>
                                  <p:childTnLst>
                                    <p:set>
                                      <p:cBhvr>
                                        <p:cTn id="40" fill="hold"/>
                                        <p:tgtEl>
                                          <p:spTgt spid="642"/>
                                        </p:tgtEl>
                                        <p:attrNameLst>
                                          <p:attrName>style.visibility</p:attrName>
                                        </p:attrNameLst>
                                      </p:cBhvr>
                                      <p:to>
                                        <p:strVal val="visible"/>
                                      </p:to>
                                    </p:set>
                                    <p:anim calcmode="lin" valueType="num">
                                      <p:cBhvr>
                                        <p:cTn id="41" dur="500" fill="hold"/>
                                        <p:tgtEl>
                                          <p:spTgt spid="642"/>
                                        </p:tgtEl>
                                        <p:attrNameLst>
                                          <p:attrName>ppt_x</p:attrName>
                                        </p:attrNameLst>
                                      </p:cBhvr>
                                      <p:tavLst>
                                        <p:tav tm="0">
                                          <p:val>
                                            <p:strVal val="1+#ppt_w/2"/>
                                          </p:val>
                                        </p:tav>
                                        <p:tav tm="100000">
                                          <p:val>
                                            <p:strVal val="#ppt_x"/>
                                          </p:val>
                                        </p:tav>
                                      </p:tavLst>
                                    </p:anim>
                                    <p:anim calcmode="lin" valueType="num">
                                      <p:cBhvr>
                                        <p:cTn id="42" dur="500" fill="hold"/>
                                        <p:tgtEl>
                                          <p:spTgt spid="642"/>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1" fill="hold" grpId="0" nodeType="afterEffect">
                                  <p:stCondLst>
                                    <p:cond delay="1000"/>
                                  </p:stCondLst>
                                  <p:iterate>
                                    <p:tmAbs val="0"/>
                                  </p:iterate>
                                  <p:childTnLst>
                                    <p:set>
                                      <p:cBhvr>
                                        <p:cTn id="45" fill="hold"/>
                                        <p:tgtEl>
                                          <p:spTgt spid="621"/>
                                        </p:tgtEl>
                                        <p:attrNameLst>
                                          <p:attrName>style.visibility</p:attrName>
                                        </p:attrNameLst>
                                      </p:cBhvr>
                                      <p:to>
                                        <p:strVal val="visible"/>
                                      </p:to>
                                    </p:set>
                                    <p:anim calcmode="lin" valueType="num">
                                      <p:cBhvr>
                                        <p:cTn id="46" dur="500" fill="hold"/>
                                        <p:tgtEl>
                                          <p:spTgt spid="621"/>
                                        </p:tgtEl>
                                        <p:attrNameLst>
                                          <p:attrName>ppt_x</p:attrName>
                                        </p:attrNameLst>
                                      </p:cBhvr>
                                      <p:tavLst>
                                        <p:tav tm="0">
                                          <p:val>
                                            <p:strVal val="#ppt_x"/>
                                          </p:val>
                                        </p:tav>
                                        <p:tav tm="100000">
                                          <p:val>
                                            <p:strVal val="#ppt_x"/>
                                          </p:val>
                                        </p:tav>
                                      </p:tavLst>
                                    </p:anim>
                                    <p:anim calcmode="lin" valueType="num">
                                      <p:cBhvr>
                                        <p:cTn id="47" dur="500" fill="hold"/>
                                        <p:tgtEl>
                                          <p:spTgt spid="621"/>
                                        </p:tgtEl>
                                        <p:attrNameLst>
                                          <p:attrName>ppt_y</p:attrName>
                                        </p:attrNameLst>
                                      </p:cBhvr>
                                      <p:tavLst>
                                        <p:tav tm="0">
                                          <p:val>
                                            <p:strVal val="0-#ppt_h/2"/>
                                          </p:val>
                                        </p:tav>
                                        <p:tav tm="100000">
                                          <p:val>
                                            <p:strVal val="#ppt_y"/>
                                          </p:val>
                                        </p:tav>
                                      </p:tavLst>
                                    </p:anim>
                                  </p:childTnLst>
                                </p:cTn>
                              </p:par>
                            </p:childTnLst>
                          </p:cTn>
                        </p:par>
                        <p:par>
                          <p:cTn id="48" fill="hold">
                            <p:stCondLst>
                              <p:cond delay="6500"/>
                            </p:stCondLst>
                            <p:childTnLst>
                              <p:par>
                                <p:cTn id="49" presetID="1" presetClass="entr" presetSubtype="0" fill="hold" grpId="0" nodeType="afterEffect">
                                  <p:stCondLst>
                                    <p:cond delay="0"/>
                                  </p:stCondLst>
                                  <p:iterate>
                                    <p:tmAbs val="0"/>
                                  </p:iterate>
                                  <p:childTnLst>
                                    <p:set>
                                      <p:cBhvr>
                                        <p:cTn id="50" fill="hold"/>
                                        <p:tgtEl>
                                          <p:spTgt spid="628"/>
                                        </p:tgtEl>
                                        <p:attrNameLst>
                                          <p:attrName>style.visibility</p:attrName>
                                        </p:attrNameLst>
                                      </p:cBhvr>
                                      <p:to>
                                        <p:strVal val="visible"/>
                                      </p:to>
                                    </p:set>
                                  </p:childTnLst>
                                </p:cTn>
                              </p:par>
                            </p:childTnLst>
                          </p:cTn>
                        </p:par>
                        <p:par>
                          <p:cTn id="51" fill="hold">
                            <p:stCondLst>
                              <p:cond delay="6500"/>
                            </p:stCondLst>
                            <p:childTnLst>
                              <p:par>
                                <p:cTn id="52" presetID="2" presetClass="entr" presetSubtype="4" fill="hold" grpId="0" nodeType="afterEffect">
                                  <p:stCondLst>
                                    <p:cond delay="0"/>
                                  </p:stCondLst>
                                  <p:iterate>
                                    <p:tmAbs val="0"/>
                                  </p:iterate>
                                  <p:childTnLst>
                                    <p:set>
                                      <p:cBhvr>
                                        <p:cTn id="53" fill="hold"/>
                                        <p:tgtEl>
                                          <p:spTgt spid="645"/>
                                        </p:tgtEl>
                                        <p:attrNameLst>
                                          <p:attrName>style.visibility</p:attrName>
                                        </p:attrNameLst>
                                      </p:cBhvr>
                                      <p:to>
                                        <p:strVal val="visible"/>
                                      </p:to>
                                    </p:set>
                                    <p:anim calcmode="lin" valueType="num">
                                      <p:cBhvr>
                                        <p:cTn id="54" dur="500" fill="hold"/>
                                        <p:tgtEl>
                                          <p:spTgt spid="645"/>
                                        </p:tgtEl>
                                        <p:attrNameLst>
                                          <p:attrName>ppt_x</p:attrName>
                                        </p:attrNameLst>
                                      </p:cBhvr>
                                      <p:tavLst>
                                        <p:tav tm="0">
                                          <p:val>
                                            <p:strVal val="#ppt_x"/>
                                          </p:val>
                                        </p:tav>
                                        <p:tav tm="100000">
                                          <p:val>
                                            <p:strVal val="#ppt_x"/>
                                          </p:val>
                                        </p:tav>
                                      </p:tavLst>
                                    </p:anim>
                                    <p:anim calcmode="lin" valueType="num">
                                      <p:cBhvr>
                                        <p:cTn id="55" dur="500" fill="hold"/>
                                        <p:tgtEl>
                                          <p:spTgt spid="645"/>
                                        </p:tgtEl>
                                        <p:attrNameLst>
                                          <p:attrName>ppt_y</p:attrName>
                                        </p:attrNameLst>
                                      </p:cBhvr>
                                      <p:tavLst>
                                        <p:tav tm="0">
                                          <p:val>
                                            <p:strVal val="1+#ppt_h/2"/>
                                          </p:val>
                                        </p:tav>
                                        <p:tav tm="100000">
                                          <p:val>
                                            <p:strVal val="#ppt_y"/>
                                          </p:val>
                                        </p:tav>
                                      </p:tavLst>
                                    </p:anim>
                                  </p:childTnLst>
                                </p:cTn>
                              </p:par>
                            </p:childTnLst>
                          </p:cTn>
                        </p:par>
                        <p:par>
                          <p:cTn id="56" fill="hold">
                            <p:stCondLst>
                              <p:cond delay="7000"/>
                            </p:stCondLst>
                            <p:childTnLst>
                              <p:par>
                                <p:cTn id="57" presetID="2" presetClass="entr" presetSubtype="2" fill="hold" grpId="0" nodeType="afterEffect">
                                  <p:stCondLst>
                                    <p:cond delay="1000"/>
                                  </p:stCondLst>
                                  <p:iterate>
                                    <p:tmAbs val="0"/>
                                  </p:iterate>
                                  <p:childTnLst>
                                    <p:set>
                                      <p:cBhvr>
                                        <p:cTn id="58" fill="hold"/>
                                        <p:tgtEl>
                                          <p:spTgt spid="624"/>
                                        </p:tgtEl>
                                        <p:attrNameLst>
                                          <p:attrName>style.visibility</p:attrName>
                                        </p:attrNameLst>
                                      </p:cBhvr>
                                      <p:to>
                                        <p:strVal val="visible"/>
                                      </p:to>
                                    </p:set>
                                    <p:anim calcmode="lin" valueType="num">
                                      <p:cBhvr>
                                        <p:cTn id="59" dur="500" fill="hold"/>
                                        <p:tgtEl>
                                          <p:spTgt spid="624"/>
                                        </p:tgtEl>
                                        <p:attrNameLst>
                                          <p:attrName>ppt_x</p:attrName>
                                        </p:attrNameLst>
                                      </p:cBhvr>
                                      <p:tavLst>
                                        <p:tav tm="0">
                                          <p:val>
                                            <p:strVal val="1+#ppt_w/2"/>
                                          </p:val>
                                        </p:tav>
                                        <p:tav tm="100000">
                                          <p:val>
                                            <p:strVal val="#ppt_x"/>
                                          </p:val>
                                        </p:tav>
                                      </p:tavLst>
                                    </p:anim>
                                    <p:anim calcmode="lin" valueType="num">
                                      <p:cBhvr>
                                        <p:cTn id="60" dur="500" fill="hold"/>
                                        <p:tgtEl>
                                          <p:spTgt spid="624"/>
                                        </p:tgtEl>
                                        <p:attrNameLst>
                                          <p:attrName>ppt_y</p:attrName>
                                        </p:attrNameLst>
                                      </p:cBhvr>
                                      <p:tavLst>
                                        <p:tav tm="0">
                                          <p:val>
                                            <p:strVal val="#ppt_y"/>
                                          </p:val>
                                        </p:tav>
                                        <p:tav tm="100000">
                                          <p:val>
                                            <p:strVal val="#ppt_y"/>
                                          </p:val>
                                        </p:tav>
                                      </p:tavLst>
                                    </p:anim>
                                  </p:childTnLst>
                                </p:cTn>
                              </p:par>
                            </p:childTnLst>
                          </p:cTn>
                        </p:par>
                        <p:par>
                          <p:cTn id="61" fill="hold">
                            <p:stCondLst>
                              <p:cond delay="8500"/>
                            </p:stCondLst>
                            <p:childTnLst>
                              <p:par>
                                <p:cTn id="62" presetID="1" presetClass="entr" presetSubtype="0" fill="hold" grpId="0" nodeType="afterEffect">
                                  <p:stCondLst>
                                    <p:cond delay="0"/>
                                  </p:stCondLst>
                                  <p:iterate>
                                    <p:tmAbs val="0"/>
                                  </p:iterate>
                                  <p:childTnLst>
                                    <p:set>
                                      <p:cBhvr>
                                        <p:cTn id="63" fill="hold"/>
                                        <p:tgtEl>
                                          <p:spTgt spid="629"/>
                                        </p:tgtEl>
                                        <p:attrNameLst>
                                          <p:attrName>style.visibility</p:attrName>
                                        </p:attrNameLst>
                                      </p:cBhvr>
                                      <p:to>
                                        <p:strVal val="visible"/>
                                      </p:to>
                                    </p:set>
                                  </p:childTnLst>
                                </p:cTn>
                              </p:par>
                            </p:childTnLst>
                          </p:cTn>
                        </p:par>
                        <p:par>
                          <p:cTn id="64" fill="hold">
                            <p:stCondLst>
                              <p:cond delay="8500"/>
                            </p:stCondLst>
                            <p:childTnLst>
                              <p:par>
                                <p:cTn id="65" presetID="2" presetClass="entr" presetSubtype="4" fill="hold" grpId="0" nodeType="afterEffect">
                                  <p:stCondLst>
                                    <p:cond delay="0"/>
                                  </p:stCondLst>
                                  <p:iterate>
                                    <p:tmAbs val="0"/>
                                  </p:iterate>
                                  <p:childTnLst>
                                    <p:set>
                                      <p:cBhvr>
                                        <p:cTn id="66" fill="hold"/>
                                        <p:tgtEl>
                                          <p:spTgt spid="651"/>
                                        </p:tgtEl>
                                        <p:attrNameLst>
                                          <p:attrName>style.visibility</p:attrName>
                                        </p:attrNameLst>
                                      </p:cBhvr>
                                      <p:to>
                                        <p:strVal val="visible"/>
                                      </p:to>
                                    </p:set>
                                    <p:anim calcmode="lin" valueType="num">
                                      <p:cBhvr>
                                        <p:cTn id="67" dur="500" fill="hold"/>
                                        <p:tgtEl>
                                          <p:spTgt spid="651"/>
                                        </p:tgtEl>
                                        <p:attrNameLst>
                                          <p:attrName>ppt_x</p:attrName>
                                        </p:attrNameLst>
                                      </p:cBhvr>
                                      <p:tavLst>
                                        <p:tav tm="0">
                                          <p:val>
                                            <p:strVal val="#ppt_x"/>
                                          </p:val>
                                        </p:tav>
                                        <p:tav tm="100000">
                                          <p:val>
                                            <p:strVal val="#ppt_x"/>
                                          </p:val>
                                        </p:tav>
                                      </p:tavLst>
                                    </p:anim>
                                    <p:anim calcmode="lin" valueType="num">
                                      <p:cBhvr>
                                        <p:cTn id="68" dur="500" fill="hold"/>
                                        <p:tgtEl>
                                          <p:spTgt spid="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 grpId="0" animBg="1" advAuto="0"/>
      <p:bldP spid="626" grpId="0" animBg="1" advAuto="0"/>
      <p:bldP spid="627" grpId="0" animBg="1" advAuto="0"/>
      <p:bldP spid="628" grpId="0" animBg="1" advAuto="0"/>
      <p:bldP spid="629" grpId="0" animBg="1" advAuto="0"/>
      <p:bldP spid="642" grpId="0" animBg="1" advAuto="0"/>
      <p:bldP spid="645" grpId="0" animBg="1" advAuto="0"/>
      <p:bldP spid="648" grpId="0" animBg="1" advAuto="0"/>
      <p:bldP spid="651" grpId="0" animBg="1" advAuto="0"/>
      <p:bldP spid="654" grpId="0" animBg="1" advAuto="0"/>
      <p:bldP spid="612" grpId="0" animBg="1" advAuto="0"/>
      <p:bldP spid="615" grpId="0" animBg="1" advAuto="0"/>
      <p:bldP spid="618" grpId="0" animBg="1" advAuto="0"/>
      <p:bldP spid="621" grpId="0" animBg="1" advAuto="0"/>
      <p:bldP spid="624"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5401567" y="225282"/>
            <a:ext cx="3418905" cy="2562492"/>
          </a:xfrm>
        </p:spPr>
        <p:txBody>
          <a:bodyPr>
            <a:noAutofit/>
          </a:bodyPr>
          <a:lstStyle/>
          <a:p>
            <a:br>
              <a:rPr lang="en-US" sz="1600" dirty="0">
                <a:solidFill>
                  <a:schemeClr val="bg1"/>
                </a:solidFill>
              </a:rPr>
            </a:br>
            <a:br>
              <a:rPr lang="en-US" sz="1600" dirty="0">
                <a:solidFill>
                  <a:schemeClr val="bg1"/>
                </a:solidFill>
              </a:rPr>
            </a:br>
            <a:br>
              <a:rPr lang="en-US" sz="1600" dirty="0">
                <a:solidFill>
                  <a:schemeClr val="bg1"/>
                </a:solidFill>
              </a:rPr>
            </a:br>
            <a:br>
              <a:rPr lang="en-US" sz="1600" dirty="0">
                <a:solidFill>
                  <a:schemeClr val="bg1"/>
                </a:solidFill>
              </a:rPr>
            </a:br>
            <a:r>
              <a:rPr lang="en-US" sz="2400" dirty="0">
                <a:solidFill>
                  <a:schemeClr val="bg1"/>
                </a:solidFill>
              </a:rPr>
              <a:t>Since 2007, 2-1-1 Alameda County has handled nearly 1 million calls and provided over 1.6 million health, housing, and human service referrals.</a:t>
            </a:r>
            <a:br>
              <a:rPr lang="en-US" sz="2400" dirty="0">
                <a:solidFill>
                  <a:schemeClr val="bg1"/>
                </a:solidFill>
              </a:rPr>
            </a:br>
            <a:endParaRPr lang="en-US" sz="2400" dirty="0">
              <a:solidFill>
                <a:schemeClr val="bg1"/>
              </a:solidFill>
            </a:endParaRPr>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20000" b="8315"/>
          <a:stretch/>
        </p:blipFill>
        <p:spPr>
          <a:xfrm>
            <a:off x="18448" y="0"/>
            <a:ext cx="4778737" cy="5143500"/>
          </a:xfrm>
        </p:spPr>
      </p:pic>
      <p:pic>
        <p:nvPicPr>
          <p:cNvPr id="9" name="Picture 8">
            <a:extLst>
              <a:ext uri="{FF2B5EF4-FFF2-40B4-BE49-F238E27FC236}">
                <a16:creationId xmlns:a16="http://schemas.microsoft.com/office/drawing/2014/main" id="{A50F7934-DB7F-4D95-92D6-C91F715024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2" t="3705" r="3572" b="24866"/>
          <a:stretch/>
        </p:blipFill>
        <p:spPr>
          <a:xfrm>
            <a:off x="5940152" y="3363838"/>
            <a:ext cx="1778598" cy="1368152"/>
          </a:xfrm>
          <a:prstGeom prst="rect">
            <a:avLst/>
          </a:prstGeom>
        </p:spPr>
      </p:pic>
      <p:pic>
        <p:nvPicPr>
          <p:cNvPr id="5" name="Content Placeholder 5">
            <a:extLst>
              <a:ext uri="{FF2B5EF4-FFF2-40B4-BE49-F238E27FC236}">
                <a16:creationId xmlns:a16="http://schemas.microsoft.com/office/drawing/2014/main" id="{58143B85-FB0A-4678-B55E-4D160D8BAC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000" b="8315"/>
          <a:stretch/>
        </p:blipFill>
        <p:spPr>
          <a:xfrm>
            <a:off x="51346" y="0"/>
            <a:ext cx="4778737" cy="5143500"/>
          </a:xfrm>
          <a:prstGeom prst="rect">
            <a:avLst/>
          </a:prstGeom>
        </p:spPr>
      </p:pic>
    </p:spTree>
    <p:extLst>
      <p:ext uri="{BB962C8B-B14F-4D97-AF65-F5344CB8AC3E}">
        <p14:creationId xmlns:p14="http://schemas.microsoft.com/office/powerpoint/2010/main" val="3808381178"/>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6BC9F-001A-4213-9BE4-D21BA2465212}"/>
              </a:ext>
            </a:extLst>
          </p:cNvPr>
          <p:cNvSpPr>
            <a:spLocks noGrp="1"/>
          </p:cNvSpPr>
          <p:nvPr>
            <p:ph type="title"/>
          </p:nvPr>
        </p:nvSpPr>
        <p:spPr>
          <a:xfrm>
            <a:off x="519544" y="476366"/>
            <a:ext cx="6212696" cy="2415312"/>
          </a:xfrm>
        </p:spPr>
        <p:txBody>
          <a:bodyPr>
            <a:noAutofit/>
          </a:bodyPr>
          <a:lstStyle/>
          <a:p>
            <a:br>
              <a:rPr lang="en-US" sz="3200" dirty="0">
                <a:solidFill>
                  <a:schemeClr val="bg1"/>
                </a:solidFill>
              </a:rPr>
            </a:br>
            <a:br>
              <a:rPr lang="en-US" sz="3200" dirty="0">
                <a:solidFill>
                  <a:schemeClr val="bg1"/>
                </a:solidFill>
              </a:rPr>
            </a:br>
            <a:br>
              <a:rPr lang="en-US" sz="3200" dirty="0">
                <a:solidFill>
                  <a:schemeClr val="bg1"/>
                </a:solidFill>
              </a:rPr>
            </a:br>
            <a:r>
              <a:rPr lang="en-US" sz="3200" dirty="0">
                <a:solidFill>
                  <a:schemeClr val="bg1"/>
                </a:solidFill>
              </a:rPr>
              <a:t>Get Applicants</a:t>
            </a:r>
            <a:br>
              <a:rPr lang="en-US" sz="3200" dirty="0">
                <a:solidFill>
                  <a:schemeClr val="bg1"/>
                </a:solidFill>
              </a:rPr>
            </a:br>
            <a:br>
              <a:rPr lang="en-US" sz="3200" dirty="0">
                <a:solidFill>
                  <a:schemeClr val="bg1"/>
                </a:solidFill>
              </a:rPr>
            </a:br>
            <a:r>
              <a:rPr lang="en-US" sz="2800" dirty="0">
                <a:solidFill>
                  <a:schemeClr val="bg1"/>
                </a:solidFill>
              </a:rPr>
              <a:t>How does 2-1-1 serve landlords?</a:t>
            </a:r>
            <a:br>
              <a:rPr lang="en-US" sz="2800" dirty="0">
                <a:solidFill>
                  <a:schemeClr val="bg1"/>
                </a:solidFill>
              </a:rPr>
            </a:br>
            <a:r>
              <a:rPr lang="en-US" sz="2800" dirty="0">
                <a:solidFill>
                  <a:schemeClr val="bg1"/>
                </a:solidFill>
              </a:rPr>
              <a:t>2-1-1 can refer callers to your vacancies.</a:t>
            </a:r>
            <a:br>
              <a:rPr lang="en-US" sz="3200" dirty="0">
                <a:solidFill>
                  <a:schemeClr val="bg1"/>
                </a:solidFill>
              </a:rPr>
            </a:br>
            <a:br>
              <a:rPr lang="en-US" sz="3200" dirty="0">
                <a:solidFill>
                  <a:schemeClr val="bg1"/>
                </a:solidFill>
              </a:rPr>
            </a:br>
            <a:endParaRPr lang="en-US" sz="3200" dirty="0">
              <a:solidFill>
                <a:schemeClr val="bg1"/>
              </a:solidFill>
            </a:endParaRPr>
          </a:p>
        </p:txBody>
      </p:sp>
      <p:sp>
        <p:nvSpPr>
          <p:cNvPr id="19" name="Content Placeholder 18">
            <a:extLst>
              <a:ext uri="{FF2B5EF4-FFF2-40B4-BE49-F238E27FC236}">
                <a16:creationId xmlns:a16="http://schemas.microsoft.com/office/drawing/2014/main" id="{0A45B10E-9FB9-4C9B-BDBA-1A641518DB60}"/>
              </a:ext>
            </a:extLst>
          </p:cNvPr>
          <p:cNvSpPr>
            <a:spLocks noGrp="1"/>
          </p:cNvSpPr>
          <p:nvPr>
            <p:ph sz="half" idx="1"/>
          </p:nvPr>
        </p:nvSpPr>
        <p:spPr>
          <a:xfrm flipH="1">
            <a:off x="352432" y="1203597"/>
            <a:ext cx="104768" cy="3266237"/>
          </a:xfrm>
        </p:spPr>
        <p:txBody>
          <a:bodyPr/>
          <a:lstStyle/>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CBD07EF7-304C-4DF3-9940-A93BD43E56A3}"/>
              </a:ext>
            </a:extLst>
          </p:cNvPr>
          <p:cNvSpPr>
            <a:spLocks noGrp="1"/>
          </p:cNvSpPr>
          <p:nvPr>
            <p:ph sz="half" idx="2"/>
          </p:nvPr>
        </p:nvSpPr>
        <p:spPr>
          <a:xfrm>
            <a:off x="477120" y="2891678"/>
            <a:ext cx="7704855" cy="1775456"/>
          </a:xfrm>
        </p:spPr>
        <p:txBody>
          <a:bodyPr>
            <a:normAutofit/>
          </a:bodyPr>
          <a:lstStyle/>
          <a:p>
            <a:r>
              <a:rPr lang="en-US" dirty="0">
                <a:solidFill>
                  <a:schemeClr val="bg1"/>
                </a:solidFill>
              </a:rPr>
              <a:t>Do 2-1-1 callers have vouchers or programs?</a:t>
            </a:r>
          </a:p>
          <a:p>
            <a:r>
              <a:rPr lang="en-US" dirty="0">
                <a:solidFill>
                  <a:schemeClr val="bg1"/>
                </a:solidFill>
              </a:rPr>
              <a:t>Yes, many of our callers have vouchers or programs</a:t>
            </a:r>
          </a:p>
        </p:txBody>
      </p:sp>
      <p:sp>
        <p:nvSpPr>
          <p:cNvPr id="9" name="AutoShape 2" descr="Image result for landlords">
            <a:extLst>
              <a:ext uri="{FF2B5EF4-FFF2-40B4-BE49-F238E27FC236}">
                <a16:creationId xmlns:a16="http://schemas.microsoft.com/office/drawing/2014/main" id="{58086C50-49DE-474A-8455-F093D087E935}"/>
              </a:ext>
            </a:extLst>
          </p:cNvPr>
          <p:cNvSpPr>
            <a:spLocks noChangeAspect="1" noChangeArrowheads="1"/>
          </p:cNvSpPr>
          <p:nvPr/>
        </p:nvSpPr>
        <p:spPr bwMode="auto">
          <a:xfrm>
            <a:off x="962025" y="195486"/>
            <a:ext cx="7219950" cy="4771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 name="Picture 19">
            <a:extLst>
              <a:ext uri="{FF2B5EF4-FFF2-40B4-BE49-F238E27FC236}">
                <a16:creationId xmlns:a16="http://schemas.microsoft.com/office/drawing/2014/main" id="{8AFA0809-1492-47B7-A2F2-AC2BA11518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7020271" y="2461568"/>
            <a:ext cx="1336891" cy="1028378"/>
          </a:xfrm>
          <a:prstGeom prst="rect">
            <a:avLst/>
          </a:prstGeom>
        </p:spPr>
      </p:pic>
      <p:pic>
        <p:nvPicPr>
          <p:cNvPr id="5" name="Picture 4">
            <a:extLst>
              <a:ext uri="{FF2B5EF4-FFF2-40B4-BE49-F238E27FC236}">
                <a16:creationId xmlns:a16="http://schemas.microsoft.com/office/drawing/2014/main" id="{77806C9B-52DD-4D66-82B7-59BE5CFD7E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052" y="783550"/>
            <a:ext cx="1800111" cy="1350083"/>
          </a:xfrm>
          <a:prstGeom prst="rect">
            <a:avLst/>
          </a:prstGeom>
        </p:spPr>
      </p:pic>
    </p:spTree>
    <p:extLst>
      <p:ext uri="{BB962C8B-B14F-4D97-AF65-F5344CB8AC3E}">
        <p14:creationId xmlns:p14="http://schemas.microsoft.com/office/powerpoint/2010/main" val="376942453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7B2C-6BDE-4D9B-A97D-7A1E1CB5DA52}"/>
              </a:ext>
            </a:extLst>
          </p:cNvPr>
          <p:cNvSpPr>
            <a:spLocks noGrp="1"/>
          </p:cNvSpPr>
          <p:nvPr>
            <p:ph type="title"/>
          </p:nvPr>
        </p:nvSpPr>
        <p:spPr>
          <a:xfrm>
            <a:off x="457201" y="204787"/>
            <a:ext cx="5482951" cy="871538"/>
          </a:xfrm>
        </p:spPr>
        <p:txBody>
          <a:bodyPr>
            <a:noAutofit/>
          </a:bodyPr>
          <a:lstStyle/>
          <a:p>
            <a:r>
              <a:rPr lang="en-US" sz="5400" dirty="0">
                <a:solidFill>
                  <a:schemeClr val="bg1"/>
                </a:solidFill>
              </a:rPr>
              <a:t> </a:t>
            </a:r>
            <a:r>
              <a:rPr lang="en-US" sz="4000" dirty="0">
                <a:solidFill>
                  <a:schemeClr val="bg1"/>
                </a:solidFill>
              </a:rPr>
              <a:t>Application overload</a:t>
            </a:r>
          </a:p>
        </p:txBody>
      </p:sp>
      <p:pic>
        <p:nvPicPr>
          <p:cNvPr id="6" name="Content Placeholder 5">
            <a:extLst>
              <a:ext uri="{FF2B5EF4-FFF2-40B4-BE49-F238E27FC236}">
                <a16:creationId xmlns:a16="http://schemas.microsoft.com/office/drawing/2014/main" id="{0C3086A0-6962-4522-BE8A-46DFFBE8F79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39952" y="1635646"/>
            <a:ext cx="4237310" cy="2824493"/>
          </a:xfrm>
        </p:spPr>
      </p:pic>
      <p:sp>
        <p:nvSpPr>
          <p:cNvPr id="4" name="Text Placeholder 3">
            <a:extLst>
              <a:ext uri="{FF2B5EF4-FFF2-40B4-BE49-F238E27FC236}">
                <a16:creationId xmlns:a16="http://schemas.microsoft.com/office/drawing/2014/main" id="{F4FB99D0-479B-4B64-BFF7-DE3C35173265}"/>
              </a:ext>
            </a:extLst>
          </p:cNvPr>
          <p:cNvSpPr>
            <a:spLocks noGrp="1"/>
          </p:cNvSpPr>
          <p:nvPr>
            <p:ph type="body" sz="half" idx="2"/>
          </p:nvPr>
        </p:nvSpPr>
        <p:spPr>
          <a:xfrm>
            <a:off x="457201" y="1176891"/>
            <a:ext cx="3008313" cy="3483092"/>
          </a:xfrm>
        </p:spPr>
        <p:txBody>
          <a:bodyPr>
            <a:noAutofit/>
          </a:bodyPr>
          <a:lstStyle/>
          <a:p>
            <a:r>
              <a:rPr lang="en-US" sz="3200" dirty="0">
                <a:solidFill>
                  <a:schemeClr val="bg1"/>
                </a:solidFill>
              </a:rPr>
              <a:t>If I accept a program like Section 8 how do I advertise without being flooded with applicants?</a:t>
            </a:r>
          </a:p>
        </p:txBody>
      </p:sp>
      <p:pic>
        <p:nvPicPr>
          <p:cNvPr id="5" name="Picture 4">
            <a:extLst>
              <a:ext uri="{FF2B5EF4-FFF2-40B4-BE49-F238E27FC236}">
                <a16:creationId xmlns:a16="http://schemas.microsoft.com/office/drawing/2014/main" id="{F02DDD52-922C-4D83-A8FB-00B9F122B3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2" t="3705" r="3572" b="24866"/>
          <a:stretch/>
        </p:blipFill>
        <p:spPr>
          <a:xfrm>
            <a:off x="7308304" y="89148"/>
            <a:ext cx="1440319" cy="1107937"/>
          </a:xfrm>
          <a:prstGeom prst="rect">
            <a:avLst/>
          </a:prstGeom>
        </p:spPr>
      </p:pic>
    </p:spTree>
    <p:extLst>
      <p:ext uri="{BB962C8B-B14F-4D97-AF65-F5344CB8AC3E}">
        <p14:creationId xmlns:p14="http://schemas.microsoft.com/office/powerpoint/2010/main" val="3647689802"/>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4158-4225-43EF-B269-B221A6F842B5}"/>
              </a:ext>
            </a:extLst>
          </p:cNvPr>
          <p:cNvSpPr>
            <a:spLocks noGrp="1"/>
          </p:cNvSpPr>
          <p:nvPr>
            <p:ph type="title"/>
          </p:nvPr>
        </p:nvSpPr>
        <p:spPr>
          <a:xfrm>
            <a:off x="689081" y="555526"/>
            <a:ext cx="7772400" cy="1224136"/>
          </a:xfrm>
        </p:spPr>
        <p:txBody>
          <a:bodyPr>
            <a:normAutofit fontScale="90000"/>
          </a:bodyPr>
          <a:lstStyle/>
          <a:p>
            <a:pPr algn="ctr"/>
            <a:r>
              <a:rPr lang="en-US" dirty="0">
                <a:solidFill>
                  <a:schemeClr val="bg1"/>
                </a:solidFill>
              </a:rPr>
              <a:t>Get fewer but more qualified applicants through 2-1-1</a:t>
            </a:r>
            <a:br>
              <a:rPr lang="en-US" dirty="0">
                <a:solidFill>
                  <a:schemeClr val="bg1"/>
                </a:solidFill>
              </a:rPr>
            </a:br>
            <a:endParaRPr lang="en-US" dirty="0">
              <a:solidFill>
                <a:schemeClr val="bg1"/>
              </a:solidFill>
            </a:endParaRPr>
          </a:p>
        </p:txBody>
      </p:sp>
      <p:sp>
        <p:nvSpPr>
          <p:cNvPr id="3" name="Text Placeholder 2">
            <a:extLst>
              <a:ext uri="{FF2B5EF4-FFF2-40B4-BE49-F238E27FC236}">
                <a16:creationId xmlns:a16="http://schemas.microsoft.com/office/drawing/2014/main" id="{E599E217-BB1A-4448-8F33-A0FE6059CF28}"/>
              </a:ext>
            </a:extLst>
          </p:cNvPr>
          <p:cNvSpPr>
            <a:spLocks noGrp="1"/>
          </p:cNvSpPr>
          <p:nvPr>
            <p:ph type="body" idx="1"/>
          </p:nvPr>
        </p:nvSpPr>
        <p:spPr>
          <a:xfrm>
            <a:off x="611560" y="1779662"/>
            <a:ext cx="7772400" cy="1584177"/>
          </a:xfrm>
        </p:spPr>
        <p:txBody>
          <a:bodyPr>
            <a:noAutofit/>
          </a:bodyPr>
          <a:lstStyle/>
          <a:p>
            <a:r>
              <a:rPr lang="en-US" sz="2400" dirty="0">
                <a:solidFill>
                  <a:schemeClr val="bg1"/>
                </a:solidFill>
              </a:rPr>
              <a:t>By using 2-1-1 to list your property you will receive pre-screened applicants. </a:t>
            </a:r>
          </a:p>
          <a:p>
            <a:r>
              <a:rPr lang="en-US" sz="2400" dirty="0">
                <a:solidFill>
                  <a:schemeClr val="bg1"/>
                </a:solidFill>
              </a:rPr>
              <a:t>We do not do credit checks and callers are self-reporting their situations and we do not verify the information. </a:t>
            </a:r>
          </a:p>
        </p:txBody>
      </p:sp>
    </p:spTree>
    <p:extLst>
      <p:ext uri="{BB962C8B-B14F-4D97-AF65-F5344CB8AC3E}">
        <p14:creationId xmlns:p14="http://schemas.microsoft.com/office/powerpoint/2010/main" val="1362946268"/>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D6B2-72D5-49A0-98EA-1D3869E08957}"/>
              </a:ext>
            </a:extLst>
          </p:cNvPr>
          <p:cNvSpPr>
            <a:spLocks noGrp="1"/>
          </p:cNvSpPr>
          <p:nvPr>
            <p:ph type="title"/>
          </p:nvPr>
        </p:nvSpPr>
        <p:spPr>
          <a:xfrm>
            <a:off x="395536" y="195486"/>
            <a:ext cx="8136904" cy="5904656"/>
          </a:xfrm>
        </p:spPr>
        <p:txBody>
          <a:bodyPr>
            <a:normAutofit fontScale="90000"/>
          </a:bodyPr>
          <a:lstStyle/>
          <a:p>
            <a:pPr marL="571500" indent="-571500">
              <a:buFont typeface="Arial" panose="020B0604020202020204" pitchFamily="34" charset="0"/>
              <a:buChar char="•"/>
            </a:pPr>
            <a:br>
              <a:rPr lang="en-US" dirty="0">
                <a:solidFill>
                  <a:schemeClr val="bg1"/>
                </a:solidFill>
              </a:rPr>
            </a:br>
            <a:br>
              <a:rPr lang="en-US" dirty="0">
                <a:solidFill>
                  <a:schemeClr val="bg1"/>
                </a:solidFill>
              </a:rPr>
            </a:br>
            <a:r>
              <a:rPr lang="en-US" dirty="0">
                <a:solidFill>
                  <a:schemeClr val="bg1"/>
                </a:solidFill>
              </a:rPr>
              <a:t>Qualification screening</a:t>
            </a:r>
            <a:br>
              <a:rPr lang="en-US" dirty="0">
                <a:solidFill>
                  <a:schemeClr val="bg1"/>
                </a:solidFill>
              </a:rPr>
            </a:br>
            <a:br>
              <a:rPr lang="en-US" dirty="0">
                <a:solidFill>
                  <a:schemeClr val="bg1"/>
                </a:solidFill>
              </a:rPr>
            </a:br>
            <a:r>
              <a:rPr lang="en-US" sz="3100" dirty="0">
                <a:solidFill>
                  <a:schemeClr val="bg1"/>
                </a:solidFill>
              </a:rPr>
              <a:t>2-1-1 will list your property and provide referrals that meet some of your qualifications.</a:t>
            </a:r>
            <a:br>
              <a:rPr lang="en-US" sz="3100" dirty="0">
                <a:solidFill>
                  <a:schemeClr val="bg1"/>
                </a:solidFill>
              </a:rPr>
            </a:br>
            <a:r>
              <a:rPr lang="en-US" sz="3100" dirty="0">
                <a:solidFill>
                  <a:schemeClr val="bg1"/>
                </a:solidFill>
              </a:rPr>
              <a:t>For example:</a:t>
            </a:r>
            <a:br>
              <a:rPr lang="en-US" sz="3100" dirty="0">
                <a:solidFill>
                  <a:schemeClr val="bg1"/>
                </a:solidFill>
              </a:rPr>
            </a:br>
            <a:r>
              <a:rPr lang="en-US" sz="3100" dirty="0">
                <a:solidFill>
                  <a:schemeClr val="bg1"/>
                </a:solidFill>
              </a:rPr>
              <a:t>-Types of programs or vouchers</a:t>
            </a:r>
            <a:br>
              <a:rPr lang="en-US" sz="3100" dirty="0">
                <a:solidFill>
                  <a:schemeClr val="bg1"/>
                </a:solidFill>
              </a:rPr>
            </a:br>
            <a:r>
              <a:rPr lang="en-US" sz="3100" dirty="0">
                <a:solidFill>
                  <a:schemeClr val="bg1"/>
                </a:solidFill>
              </a:rPr>
              <a:t>-Pets/no pets</a:t>
            </a:r>
            <a:br>
              <a:rPr lang="en-US" sz="3100" dirty="0">
                <a:solidFill>
                  <a:schemeClr val="bg1"/>
                </a:solidFill>
              </a:rPr>
            </a:br>
            <a:r>
              <a:rPr lang="en-US" sz="3100" dirty="0">
                <a:solidFill>
                  <a:schemeClr val="bg1"/>
                </a:solidFill>
              </a:rPr>
              <a:t>- Evictions/No evictions</a:t>
            </a:r>
            <a:br>
              <a:rPr lang="en-US" sz="3100" dirty="0">
                <a:solidFill>
                  <a:schemeClr val="bg1"/>
                </a:solidFill>
              </a:rPr>
            </a:br>
            <a:r>
              <a:rPr lang="en-US" sz="3100" u="sng" dirty="0">
                <a:solidFill>
                  <a:schemeClr val="bg1"/>
                </a:solidFill>
              </a:rPr>
              <a:t>We do not do credit checks</a:t>
            </a:r>
            <a:br>
              <a:rPr lang="en-US" dirty="0">
                <a:solidFill>
                  <a:schemeClr val="bg1"/>
                </a:solidFill>
              </a:rPr>
            </a:br>
            <a:br>
              <a:rPr lang="en-US" dirty="0">
                <a:solidFill>
                  <a:schemeClr val="bg1"/>
                </a:solidFill>
              </a:rPr>
            </a:br>
            <a:r>
              <a:rPr lang="en-US" dirty="0">
                <a:solidFill>
                  <a:schemeClr val="bg1"/>
                </a:solidFill>
              </a:rPr>
              <a:t>-</a:t>
            </a:r>
            <a:br>
              <a:rPr lang="en-US" dirty="0">
                <a:solidFill>
                  <a:schemeClr val="bg1"/>
                </a:solidFill>
              </a:rPr>
            </a:br>
            <a:br>
              <a:rPr lang="en-US" dirty="0">
                <a:solidFill>
                  <a:schemeClr val="bg1"/>
                </a:solidFill>
              </a:rPr>
            </a:br>
            <a:endParaRPr lang="en-US" dirty="0">
              <a:solidFill>
                <a:schemeClr val="bg1"/>
              </a:solidFill>
            </a:endParaRPr>
          </a:p>
        </p:txBody>
      </p:sp>
      <p:pic>
        <p:nvPicPr>
          <p:cNvPr id="4" name="Picture 3">
            <a:extLst>
              <a:ext uri="{FF2B5EF4-FFF2-40B4-BE49-F238E27FC236}">
                <a16:creationId xmlns:a16="http://schemas.microsoft.com/office/drawing/2014/main" id="{4F35851F-1E73-4C45-A0C8-FE6EA29CA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723985"/>
            <a:ext cx="2448272" cy="1833841"/>
          </a:xfrm>
          <a:prstGeom prst="rect">
            <a:avLst/>
          </a:prstGeom>
        </p:spPr>
      </p:pic>
      <p:pic>
        <p:nvPicPr>
          <p:cNvPr id="5" name="Picture 4">
            <a:extLst>
              <a:ext uri="{FF2B5EF4-FFF2-40B4-BE49-F238E27FC236}">
                <a16:creationId xmlns:a16="http://schemas.microsoft.com/office/drawing/2014/main" id="{41847370-91DB-4EEC-BB8E-7C335B8E9E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2" t="3705" r="3572" b="24866"/>
          <a:stretch/>
        </p:blipFill>
        <p:spPr>
          <a:xfrm>
            <a:off x="7452320" y="121402"/>
            <a:ext cx="1384879" cy="1065291"/>
          </a:xfrm>
          <a:prstGeom prst="rect">
            <a:avLst/>
          </a:prstGeom>
        </p:spPr>
      </p:pic>
    </p:spTree>
    <p:extLst>
      <p:ext uri="{BB962C8B-B14F-4D97-AF65-F5344CB8AC3E}">
        <p14:creationId xmlns:p14="http://schemas.microsoft.com/office/powerpoint/2010/main" val="2388564012"/>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C350-A442-4A49-B28D-FCFEF1989998}"/>
              </a:ext>
            </a:extLst>
          </p:cNvPr>
          <p:cNvSpPr>
            <a:spLocks noGrp="1"/>
          </p:cNvSpPr>
          <p:nvPr>
            <p:ph type="title"/>
          </p:nvPr>
        </p:nvSpPr>
        <p:spPr>
          <a:xfrm>
            <a:off x="457201" y="180511"/>
            <a:ext cx="4042791" cy="638771"/>
          </a:xfrm>
        </p:spPr>
        <p:txBody>
          <a:bodyPr>
            <a:noAutofit/>
          </a:bodyPr>
          <a:lstStyle/>
          <a:p>
            <a:r>
              <a:rPr lang="en-US" sz="4000" u="sng" dirty="0">
                <a:solidFill>
                  <a:schemeClr val="bg1"/>
                </a:solidFill>
              </a:rPr>
              <a:t>How 2-1-1 works</a:t>
            </a:r>
          </a:p>
        </p:txBody>
      </p:sp>
      <p:sp>
        <p:nvSpPr>
          <p:cNvPr id="3" name="Content Placeholder 2">
            <a:extLst>
              <a:ext uri="{FF2B5EF4-FFF2-40B4-BE49-F238E27FC236}">
                <a16:creationId xmlns:a16="http://schemas.microsoft.com/office/drawing/2014/main" id="{4A34947D-4FFC-44D4-8E13-DBC37C98BCB7}"/>
              </a:ext>
            </a:extLst>
          </p:cNvPr>
          <p:cNvSpPr>
            <a:spLocks noGrp="1"/>
          </p:cNvSpPr>
          <p:nvPr>
            <p:ph idx="1"/>
          </p:nvPr>
        </p:nvSpPr>
        <p:spPr>
          <a:xfrm>
            <a:off x="5148064" y="2343771"/>
            <a:ext cx="3727648" cy="732035"/>
          </a:xfrm>
        </p:spPr>
        <p:txBody>
          <a:bodyPr>
            <a:normAutofit/>
          </a:bodyPr>
          <a:lstStyle/>
          <a:p>
            <a:endParaRPr lang="en-US" sz="2000" dirty="0">
              <a:solidFill>
                <a:schemeClr val="bg1"/>
              </a:solidFill>
            </a:endParaRPr>
          </a:p>
        </p:txBody>
      </p:sp>
      <p:sp>
        <p:nvSpPr>
          <p:cNvPr id="4" name="Text Placeholder 3">
            <a:extLst>
              <a:ext uri="{FF2B5EF4-FFF2-40B4-BE49-F238E27FC236}">
                <a16:creationId xmlns:a16="http://schemas.microsoft.com/office/drawing/2014/main" id="{801DD289-56A3-43D9-98DE-936C8A7EEC39}"/>
              </a:ext>
            </a:extLst>
          </p:cNvPr>
          <p:cNvSpPr>
            <a:spLocks noGrp="1"/>
          </p:cNvSpPr>
          <p:nvPr>
            <p:ph type="body" sz="half" idx="2"/>
          </p:nvPr>
        </p:nvSpPr>
        <p:spPr>
          <a:xfrm>
            <a:off x="466763" y="1203599"/>
            <a:ext cx="3394719" cy="3384376"/>
          </a:xfrm>
        </p:spPr>
        <p:txBody>
          <a:bodyPr>
            <a:normAutofit/>
          </a:bodyPr>
          <a:lstStyle/>
          <a:p>
            <a:endParaRPr lang="en-US" sz="2000" dirty="0">
              <a:solidFill>
                <a:schemeClr val="bg1"/>
              </a:solidFill>
            </a:endParaRPr>
          </a:p>
          <a:p>
            <a:endParaRPr lang="en-US" sz="2000" dirty="0">
              <a:solidFill>
                <a:schemeClr val="bg1"/>
              </a:solidFill>
            </a:endParaRPr>
          </a:p>
          <a:p>
            <a:endParaRPr lang="en-US" sz="2400" dirty="0">
              <a:solidFill>
                <a:schemeClr val="bg1"/>
              </a:solidFill>
            </a:endParaRPr>
          </a:p>
          <a:p>
            <a:endParaRPr lang="en-US" sz="3200" dirty="0">
              <a:solidFill>
                <a:schemeClr val="bg1"/>
              </a:solidFill>
            </a:endParaRPr>
          </a:p>
          <a:p>
            <a:endParaRPr lang="en-US" sz="8000" dirty="0">
              <a:solidFill>
                <a:schemeClr val="bg1"/>
              </a:solidFill>
            </a:endParaRPr>
          </a:p>
          <a:p>
            <a:endParaRPr lang="en-US" sz="4200" dirty="0">
              <a:solidFill>
                <a:schemeClr val="bg1"/>
              </a:solidFill>
            </a:endParaRPr>
          </a:p>
          <a:p>
            <a:endParaRPr lang="en-US" sz="4200" dirty="0"/>
          </a:p>
          <a:p>
            <a:endParaRPr lang="en-US" sz="4200" dirty="0"/>
          </a:p>
          <a:p>
            <a:endParaRPr lang="en-US" sz="2000" dirty="0"/>
          </a:p>
          <a:p>
            <a:endParaRPr lang="en-US" sz="2000" dirty="0"/>
          </a:p>
          <a:p>
            <a:endParaRPr lang="en-US" dirty="0"/>
          </a:p>
          <a:p>
            <a:endParaRPr lang="en-US" dirty="0"/>
          </a:p>
        </p:txBody>
      </p:sp>
      <p:pic>
        <p:nvPicPr>
          <p:cNvPr id="6" name="Picture 5">
            <a:extLst>
              <a:ext uri="{FF2B5EF4-FFF2-40B4-BE49-F238E27FC236}">
                <a16:creationId xmlns:a16="http://schemas.microsoft.com/office/drawing/2014/main" id="{39A05B74-C3EC-412C-B3A9-6AE790DBC2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982840"/>
            <a:ext cx="2952328" cy="1911985"/>
          </a:xfrm>
          <a:prstGeom prst="rect">
            <a:avLst/>
          </a:prstGeom>
        </p:spPr>
      </p:pic>
      <p:sp>
        <p:nvSpPr>
          <p:cNvPr id="10" name="Rectangle 9">
            <a:extLst>
              <a:ext uri="{FF2B5EF4-FFF2-40B4-BE49-F238E27FC236}">
                <a16:creationId xmlns:a16="http://schemas.microsoft.com/office/drawing/2014/main" id="{3F33BB89-EF1F-440D-9F31-7AB8C99A2A10}"/>
              </a:ext>
            </a:extLst>
          </p:cNvPr>
          <p:cNvSpPr/>
          <p:nvPr/>
        </p:nvSpPr>
        <p:spPr>
          <a:xfrm>
            <a:off x="312854" y="1097803"/>
            <a:ext cx="4248472" cy="4093428"/>
          </a:xfrm>
          <a:prstGeom prst="rect">
            <a:avLst/>
          </a:prstGeom>
        </p:spPr>
        <p:txBody>
          <a:bodyPr wrap="square">
            <a:spAutoFit/>
          </a:bodyPr>
          <a:lstStyle/>
          <a:p>
            <a:pPr marL="457200" indent="-457200">
              <a:buFont typeface="+mj-lt"/>
              <a:buAutoNum type="arabicPeriod"/>
            </a:pPr>
            <a:r>
              <a:rPr lang="en-US" sz="2000" dirty="0">
                <a:solidFill>
                  <a:schemeClr val="bg1"/>
                </a:solidFill>
              </a:rPr>
              <a:t>You provide 2-1-1 with your property details</a:t>
            </a:r>
          </a:p>
          <a:p>
            <a:pPr marL="457200" indent="-457200">
              <a:buFont typeface="+mj-lt"/>
              <a:buAutoNum type="arabicPeriod"/>
            </a:pPr>
            <a:r>
              <a:rPr lang="en-US" sz="2000" dirty="0">
                <a:solidFill>
                  <a:schemeClr val="bg1"/>
                </a:solidFill>
              </a:rPr>
              <a:t>We enter that information into the housing database</a:t>
            </a:r>
          </a:p>
          <a:p>
            <a:pPr marL="457200" indent="-457200">
              <a:buFont typeface="+mj-lt"/>
              <a:buAutoNum type="arabicPeriod"/>
            </a:pPr>
            <a:r>
              <a:rPr lang="en-US" sz="2000" dirty="0">
                <a:solidFill>
                  <a:schemeClr val="bg1"/>
                </a:solidFill>
              </a:rPr>
              <a:t>Once there is a vacancy the information is made available to the  2-1-1 call center</a:t>
            </a:r>
          </a:p>
          <a:p>
            <a:pPr marL="457200" indent="-457200">
              <a:buFont typeface="+mj-lt"/>
              <a:buAutoNum type="arabicPeriod"/>
            </a:pPr>
            <a:r>
              <a:rPr lang="en-US" sz="2000" dirty="0">
                <a:solidFill>
                  <a:schemeClr val="bg1"/>
                </a:solidFill>
              </a:rPr>
              <a:t>2-1-1 callers do a short intake </a:t>
            </a:r>
          </a:p>
          <a:p>
            <a:pPr marL="457200" indent="-457200">
              <a:buFont typeface="+mj-lt"/>
              <a:buAutoNum type="arabicPeriod"/>
            </a:pPr>
            <a:r>
              <a:rPr lang="en-US" sz="2000" dirty="0">
                <a:solidFill>
                  <a:schemeClr val="bg1"/>
                </a:solidFill>
              </a:rPr>
              <a:t>2-1-1 operators will provide your contact information for those  who match your qualifications.  </a:t>
            </a:r>
          </a:p>
          <a:p>
            <a:pPr marL="457200" indent="-457200">
              <a:buFont typeface="+mj-lt"/>
              <a:buAutoNum type="arabicPeriod"/>
            </a:pPr>
            <a:endParaRPr lang="en-US" sz="2000" dirty="0">
              <a:solidFill>
                <a:schemeClr val="bg1"/>
              </a:solidFill>
            </a:endParaRPr>
          </a:p>
          <a:p>
            <a:endParaRPr lang="en-US" sz="2000" dirty="0">
              <a:solidFill>
                <a:schemeClr val="bg1"/>
              </a:solidFill>
            </a:endParaRPr>
          </a:p>
        </p:txBody>
      </p:sp>
      <p:pic>
        <p:nvPicPr>
          <p:cNvPr id="11" name="Picture 10">
            <a:extLst>
              <a:ext uri="{FF2B5EF4-FFF2-40B4-BE49-F238E27FC236}">
                <a16:creationId xmlns:a16="http://schemas.microsoft.com/office/drawing/2014/main" id="{D820AF15-6C01-454B-A128-90F52DB0D4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2" t="3705" r="3572" b="24866"/>
          <a:stretch/>
        </p:blipFill>
        <p:spPr>
          <a:xfrm>
            <a:off x="6660232" y="3259635"/>
            <a:ext cx="1684989" cy="1296145"/>
          </a:xfrm>
          <a:prstGeom prst="rect">
            <a:avLst/>
          </a:prstGeom>
        </p:spPr>
      </p:pic>
    </p:spTree>
    <p:extLst>
      <p:ext uri="{BB962C8B-B14F-4D97-AF65-F5344CB8AC3E}">
        <p14:creationId xmlns:p14="http://schemas.microsoft.com/office/powerpoint/2010/main" val="1262410415"/>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hape 262" descr="fire3.jpg"/>
          <p:cNvPicPr preferRelativeResize="0"/>
          <p:nvPr/>
        </p:nvPicPr>
        <p:blipFill rotWithShape="1">
          <a:blip r:embed="rId3">
            <a:alphaModFix/>
          </a:blip>
          <a:srcRect/>
          <a:stretch/>
        </p:blipFill>
        <p:spPr>
          <a:xfrm>
            <a:off x="2579997" y="2428200"/>
            <a:ext cx="4512283" cy="2376264"/>
          </a:xfrm>
          <a:prstGeom prst="rect">
            <a:avLst/>
          </a:prstGeom>
          <a:noFill/>
          <a:ln>
            <a:noFill/>
          </a:ln>
        </p:spPr>
      </p:pic>
      <p:pic>
        <p:nvPicPr>
          <p:cNvPr id="9" name="Shape 263" descr="fire1.jpg"/>
          <p:cNvPicPr preferRelativeResize="0"/>
          <p:nvPr/>
        </p:nvPicPr>
        <p:blipFill rotWithShape="1">
          <a:blip r:embed="rId4">
            <a:alphaModFix/>
          </a:blip>
          <a:srcRect l="16842" r="16138"/>
          <a:stretch/>
        </p:blipFill>
        <p:spPr>
          <a:xfrm>
            <a:off x="0" y="2499742"/>
            <a:ext cx="2897428" cy="2368672"/>
          </a:xfrm>
          <a:prstGeom prst="rect">
            <a:avLst/>
          </a:prstGeom>
          <a:noFill/>
          <a:ln>
            <a:noFill/>
          </a:ln>
        </p:spPr>
      </p:pic>
      <p:pic>
        <p:nvPicPr>
          <p:cNvPr id="10" name="Shape 264" descr="http://map.sdsu.edu/gisdata/newimages/San-Diego-Fires-S.jpg"/>
          <p:cNvPicPr preferRelativeResize="0"/>
          <p:nvPr/>
        </p:nvPicPr>
        <p:blipFill rotWithShape="1">
          <a:blip r:embed="rId5">
            <a:alphaModFix/>
          </a:blip>
          <a:srcRect t="11606"/>
          <a:stretch/>
        </p:blipFill>
        <p:spPr>
          <a:xfrm>
            <a:off x="2726991" y="267494"/>
            <a:ext cx="4365289" cy="1912359"/>
          </a:xfrm>
          <a:prstGeom prst="rect">
            <a:avLst/>
          </a:prstGeom>
          <a:noFill/>
          <a:ln>
            <a:noFill/>
          </a:ln>
        </p:spPr>
      </p:pic>
      <p:pic>
        <p:nvPicPr>
          <p:cNvPr id="11" name="Shape 265" descr="dc10 fire.jpg"/>
          <p:cNvPicPr preferRelativeResize="0">
            <a:picLocks noGrp="1"/>
          </p:cNvPicPr>
          <p:nvPr>
            <p:ph type="body" idx="1"/>
          </p:nvPr>
        </p:nvPicPr>
        <p:blipFill rotWithShape="1">
          <a:blip r:embed="rId6">
            <a:alphaModFix/>
          </a:blip>
          <a:srcRect t="14123" b="21414"/>
          <a:stretch/>
        </p:blipFill>
        <p:spPr>
          <a:xfrm>
            <a:off x="4501" y="267494"/>
            <a:ext cx="2866557" cy="1846763"/>
          </a:xfrm>
          <a:prstGeom prst="rect">
            <a:avLst/>
          </a:prstGeom>
          <a:noFill/>
          <a:ln>
            <a:noFill/>
          </a:ln>
        </p:spPr>
      </p:pic>
      <p:pic>
        <p:nvPicPr>
          <p:cNvPr id="12" name="Shape 266"/>
          <p:cNvPicPr preferRelativeResize="0"/>
          <p:nvPr/>
        </p:nvPicPr>
        <p:blipFill rotWithShape="1">
          <a:blip r:embed="rId7">
            <a:alphaModFix/>
          </a:blip>
          <a:srcRect l="93343" r="146"/>
          <a:stretch/>
        </p:blipFill>
        <p:spPr>
          <a:xfrm>
            <a:off x="0" y="1847064"/>
            <a:ext cx="7092280" cy="772310"/>
          </a:xfrm>
          <a:prstGeom prst="rect">
            <a:avLst/>
          </a:prstGeom>
          <a:noFill/>
          <a:ln>
            <a:noFill/>
          </a:ln>
        </p:spPr>
      </p:pic>
      <p:sp>
        <p:nvSpPr>
          <p:cNvPr id="13" name="Shape 267"/>
          <p:cNvSpPr txBox="1"/>
          <p:nvPr/>
        </p:nvSpPr>
        <p:spPr>
          <a:xfrm>
            <a:off x="264692" y="1990377"/>
            <a:ext cx="6951858" cy="437823"/>
          </a:xfrm>
          <a:prstGeom prst="rect">
            <a:avLst/>
          </a:prstGeom>
          <a:noFill/>
          <a:ln>
            <a:noFill/>
          </a:ln>
        </p:spPr>
        <p:txBody>
          <a:bodyPr lIns="68569" tIns="34275" rIns="68569" bIns="34275" anchor="t" anchorCtr="0">
            <a:noAutofit/>
          </a:bodyPr>
          <a:lstStyle/>
          <a:p>
            <a:pPr defTabSz="685800" eaLnBrk="1" fontAlgn="auto" hangingPunct="1">
              <a:spcBef>
                <a:spcPts val="0"/>
              </a:spcBef>
              <a:spcAft>
                <a:spcPts val="0"/>
              </a:spcAft>
              <a:buSzPct val="25000"/>
            </a:pPr>
            <a:r>
              <a:rPr lang="en-US" sz="2800" kern="0" dirty="0">
                <a:solidFill>
                  <a:srgbClr val="FFFFFF"/>
                </a:solidFill>
                <a:latin typeface="Arial" panose="020B0604020202020204" pitchFamily="34" charset="0"/>
                <a:ea typeface="Calibri"/>
                <a:cs typeface="Arial" panose="020B0604020202020204" pitchFamily="34" charset="0"/>
                <a:sym typeface="Calibri"/>
              </a:rPr>
              <a:t>2-1-1 DURING TIMES OF DISASTER</a:t>
            </a:r>
          </a:p>
        </p:txBody>
      </p:sp>
      <p:pic>
        <p:nvPicPr>
          <p:cNvPr id="14" name="Picture 13">
            <a:extLst>
              <a:ext uri="{FF2B5EF4-FFF2-40B4-BE49-F238E27FC236}">
                <a16:creationId xmlns:a16="http://schemas.microsoft.com/office/drawing/2014/main" id="{B1EA13F3-6CE0-469E-9E64-8B4B3C725B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572" t="3705" r="3572" b="24866"/>
          <a:stretch/>
        </p:blipFill>
        <p:spPr>
          <a:xfrm>
            <a:off x="7216550" y="462436"/>
            <a:ext cx="1666132" cy="1281640"/>
          </a:xfrm>
          <a:prstGeom prst="rect">
            <a:avLst/>
          </a:prstGeom>
        </p:spPr>
      </p:pic>
      <p:pic>
        <p:nvPicPr>
          <p:cNvPr id="6" name="Picture 5">
            <a:extLst>
              <a:ext uri="{FF2B5EF4-FFF2-40B4-BE49-F238E27FC236}">
                <a16:creationId xmlns:a16="http://schemas.microsoft.com/office/drawing/2014/main" id="{959C88F3-7AB3-4759-AA07-14E81DE821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280" y="2636547"/>
            <a:ext cx="1761667" cy="2199892"/>
          </a:xfrm>
          <a:prstGeom prst="rect">
            <a:avLst/>
          </a:prstGeom>
        </p:spPr>
      </p:pic>
    </p:spTree>
    <p:extLst>
      <p:ext uri="{BB962C8B-B14F-4D97-AF65-F5344CB8AC3E}">
        <p14:creationId xmlns:p14="http://schemas.microsoft.com/office/powerpoint/2010/main" val="304598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A556-1E7A-429D-A98E-912AFFA11902}"/>
              </a:ext>
            </a:extLst>
          </p:cNvPr>
          <p:cNvSpPr>
            <a:spLocks noGrp="1"/>
          </p:cNvSpPr>
          <p:nvPr>
            <p:ph type="title"/>
          </p:nvPr>
        </p:nvSpPr>
        <p:spPr>
          <a:xfrm>
            <a:off x="438738" y="273844"/>
            <a:ext cx="8076612" cy="994172"/>
          </a:xfrm>
        </p:spPr>
        <p:txBody>
          <a:bodyPr>
            <a:normAutofit fontScale="90000"/>
          </a:bodyPr>
          <a:lstStyle/>
          <a:p>
            <a:br>
              <a:rPr lang="en-US" dirty="0"/>
            </a:br>
            <a:r>
              <a:rPr lang="en-US" dirty="0"/>
              <a:t>Loma Prieta Earthquake 1989</a:t>
            </a:r>
            <a:br>
              <a:rPr lang="en-US" dirty="0"/>
            </a:br>
            <a:endParaRPr lang="en-US" dirty="0"/>
          </a:p>
        </p:txBody>
      </p:sp>
      <p:pic>
        <p:nvPicPr>
          <p:cNvPr id="4" name="Picture 3" descr="A picture containing outdoor, transport, power shovel&#10;&#10;Description automatically generated">
            <a:extLst>
              <a:ext uri="{FF2B5EF4-FFF2-40B4-BE49-F238E27FC236}">
                <a16:creationId xmlns:a16="http://schemas.microsoft.com/office/drawing/2014/main" id="{8B73B45E-0474-4C73-81D0-AB62B351F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99" y="1197500"/>
            <a:ext cx="2980389" cy="2019678"/>
          </a:xfrm>
          <a:prstGeom prst="rect">
            <a:avLst/>
          </a:prstGeom>
        </p:spPr>
      </p:pic>
      <p:pic>
        <p:nvPicPr>
          <p:cNvPr id="8" name="Picture 7" descr="A picture containing building, outdoor&#10;&#10;Description automatically generated">
            <a:extLst>
              <a:ext uri="{FF2B5EF4-FFF2-40B4-BE49-F238E27FC236}">
                <a16:creationId xmlns:a16="http://schemas.microsoft.com/office/drawing/2014/main" id="{FE6A1476-8A0F-4A5A-B5C3-562697801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588" y="1203748"/>
            <a:ext cx="4857131" cy="3762274"/>
          </a:xfrm>
          <a:prstGeom prst="rect">
            <a:avLst/>
          </a:prstGeom>
        </p:spPr>
      </p:pic>
      <p:pic>
        <p:nvPicPr>
          <p:cNvPr id="12" name="Picture 11" descr="A picture containing text, outdoor, sky, street&#10;&#10;Description automatically generated">
            <a:extLst>
              <a:ext uri="{FF2B5EF4-FFF2-40B4-BE49-F238E27FC236}">
                <a16:creationId xmlns:a16="http://schemas.microsoft.com/office/drawing/2014/main" id="{95C255E2-AA7C-4138-9620-364CBDC1B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99" y="3217178"/>
            <a:ext cx="3006233" cy="1742596"/>
          </a:xfrm>
          <a:prstGeom prst="rect">
            <a:avLst/>
          </a:prstGeom>
        </p:spPr>
      </p:pic>
      <p:pic>
        <p:nvPicPr>
          <p:cNvPr id="6" name="Picture 5">
            <a:extLst>
              <a:ext uri="{FF2B5EF4-FFF2-40B4-BE49-F238E27FC236}">
                <a16:creationId xmlns:a16="http://schemas.microsoft.com/office/drawing/2014/main" id="{092455A4-FA12-4260-A9E3-1E9DC40D94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572" t="3705" r="3572" b="24866"/>
          <a:stretch/>
        </p:blipFill>
        <p:spPr>
          <a:xfrm>
            <a:off x="7428627" y="13523"/>
            <a:ext cx="1306092" cy="1004686"/>
          </a:xfrm>
          <a:prstGeom prst="rect">
            <a:avLst/>
          </a:prstGeom>
        </p:spPr>
      </p:pic>
    </p:spTree>
    <p:extLst>
      <p:ext uri="{BB962C8B-B14F-4D97-AF65-F5344CB8AC3E}">
        <p14:creationId xmlns:p14="http://schemas.microsoft.com/office/powerpoint/2010/main" val="157862642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0" y="1190154"/>
            <a:ext cx="7772400" cy="1021556"/>
          </a:xfrm>
        </p:spPr>
        <p:txBody>
          <a:bodyPr>
            <a:noAutofit/>
          </a:bodyPr>
          <a:lstStyle/>
          <a:p>
            <a:r>
              <a:rPr lang="en-US" sz="2800" b="0" cap="none" dirty="0">
                <a:solidFill>
                  <a:schemeClr val="bg1"/>
                </a:solidFill>
                <a:latin typeface="Arial" panose="020B0604020202020204" pitchFamily="34" charset="0"/>
                <a:cs typeface="Arial" panose="020B0604020202020204" pitchFamily="34" charset="0"/>
              </a:rPr>
              <a:t>- Approved by the CPUC to be the 2-1-1 operator for Alameda County in 2003</a:t>
            </a:r>
            <a:br>
              <a:rPr lang="en-US" sz="2800" b="0" cap="none" dirty="0">
                <a:solidFill>
                  <a:srgbClr val="FF9900"/>
                </a:solidFill>
                <a:latin typeface="Arial" panose="020B0604020202020204" pitchFamily="34" charset="0"/>
                <a:cs typeface="Arial" panose="020B0604020202020204" pitchFamily="34" charset="0"/>
              </a:rPr>
            </a:br>
            <a:br>
              <a:rPr lang="en-US" sz="2800" b="0" cap="none" dirty="0">
                <a:solidFill>
                  <a:srgbClr val="FF9900"/>
                </a:solidFill>
                <a:latin typeface="Arial" panose="020B0604020202020204" pitchFamily="34" charset="0"/>
                <a:cs typeface="Arial" panose="020B0604020202020204" pitchFamily="34" charset="0"/>
              </a:rPr>
            </a:br>
            <a:r>
              <a:rPr lang="en-US" sz="2800" b="0" cap="none" dirty="0">
                <a:solidFill>
                  <a:schemeClr val="bg1"/>
                </a:solidFill>
                <a:latin typeface="Arial" panose="020B0604020202020204" pitchFamily="34" charset="0"/>
                <a:cs typeface="Arial" panose="020B0604020202020204" pitchFamily="34" charset="0"/>
              </a:rPr>
              <a:t>- 2-1-1 launched officially on July 1, 2007</a:t>
            </a:r>
            <a:br>
              <a:rPr lang="en-US" sz="2800" b="0" cap="none" dirty="0">
                <a:solidFill>
                  <a:schemeClr val="bg1"/>
                </a:solidFill>
                <a:latin typeface="Arial" panose="020B0604020202020204" pitchFamily="34" charset="0"/>
                <a:cs typeface="Arial" panose="020B0604020202020204" pitchFamily="34" charset="0"/>
              </a:rPr>
            </a:br>
            <a:endParaRPr lang="en-US" sz="2800" b="0" cap="non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43403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528D-1A79-4119-AD7D-20BE46B3BD58}"/>
              </a:ext>
            </a:extLst>
          </p:cNvPr>
          <p:cNvSpPr>
            <a:spLocks noGrp="1"/>
          </p:cNvSpPr>
          <p:nvPr>
            <p:ph type="title"/>
          </p:nvPr>
        </p:nvSpPr>
        <p:spPr>
          <a:xfrm>
            <a:off x="179512" y="51470"/>
            <a:ext cx="7704856" cy="375042"/>
          </a:xfrm>
        </p:spPr>
        <p:txBody>
          <a:bodyPr>
            <a:normAutofit fontScale="90000"/>
          </a:bodyPr>
          <a:lstStyle/>
          <a:p>
            <a:r>
              <a:rPr lang="en-US" dirty="0">
                <a:solidFill>
                  <a:schemeClr val="bg1"/>
                </a:solidFill>
              </a:rPr>
              <a:t>211 Alameda County</a:t>
            </a:r>
          </a:p>
        </p:txBody>
      </p:sp>
      <p:pic>
        <p:nvPicPr>
          <p:cNvPr id="6" name="Picture 5" descr="A picture containing text, person, posing, several&#10;&#10;Description automatically generated">
            <a:extLst>
              <a:ext uri="{FF2B5EF4-FFF2-40B4-BE49-F238E27FC236}">
                <a16:creationId xmlns:a16="http://schemas.microsoft.com/office/drawing/2014/main" id="{6AFAFCA0-F094-4A65-8ADB-982F6019A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871" y="979332"/>
            <a:ext cx="6965867" cy="3914899"/>
          </a:xfrm>
          <a:prstGeom prst="rect">
            <a:avLst/>
          </a:prstGeom>
        </p:spPr>
      </p:pic>
      <p:pic>
        <p:nvPicPr>
          <p:cNvPr id="4" name="Picture 3">
            <a:extLst>
              <a:ext uri="{FF2B5EF4-FFF2-40B4-BE49-F238E27FC236}">
                <a16:creationId xmlns:a16="http://schemas.microsoft.com/office/drawing/2014/main" id="{FA556CBC-EB7D-4990-825B-FE90716A9F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2" t="3705" r="3572" b="24866"/>
          <a:stretch/>
        </p:blipFill>
        <p:spPr>
          <a:xfrm>
            <a:off x="8100392" y="0"/>
            <a:ext cx="730028" cy="561560"/>
          </a:xfrm>
          <a:prstGeom prst="rect">
            <a:avLst/>
          </a:prstGeom>
        </p:spPr>
      </p:pic>
      <p:sp>
        <p:nvSpPr>
          <p:cNvPr id="7" name="TextBox 6">
            <a:extLst>
              <a:ext uri="{FF2B5EF4-FFF2-40B4-BE49-F238E27FC236}">
                <a16:creationId xmlns:a16="http://schemas.microsoft.com/office/drawing/2014/main" id="{76970717-0108-46E9-81FC-0CAF61EF08C6}"/>
              </a:ext>
            </a:extLst>
          </p:cNvPr>
          <p:cNvSpPr txBox="1"/>
          <p:nvPr/>
        </p:nvSpPr>
        <p:spPr>
          <a:xfrm>
            <a:off x="187285" y="522377"/>
            <a:ext cx="5760640" cy="369332"/>
          </a:xfrm>
          <a:prstGeom prst="rect">
            <a:avLst/>
          </a:prstGeom>
          <a:noFill/>
        </p:spPr>
        <p:txBody>
          <a:bodyPr wrap="square">
            <a:spAutoFit/>
          </a:bodyPr>
          <a:lstStyle/>
          <a:p>
            <a:r>
              <a:rPr lang="en-US" dirty="0">
                <a:solidFill>
                  <a:schemeClr val="bg1"/>
                </a:solidFill>
                <a:latin typeface="Arial" panose="020B0604020202020204" pitchFamily="34" charset="0"/>
                <a:cs typeface="Arial" panose="020B0604020202020204" pitchFamily="34" charset="0"/>
              </a:rPr>
              <a:t>L</a:t>
            </a:r>
            <a:r>
              <a:rPr lang="en-US" sz="1800" b="0" cap="none" dirty="0">
                <a:solidFill>
                  <a:schemeClr val="bg1"/>
                </a:solidFill>
                <a:latin typeface="Arial" panose="020B0604020202020204" pitchFamily="34" charset="0"/>
                <a:cs typeface="Arial" panose="020B0604020202020204" pitchFamily="34" charset="0"/>
              </a:rPr>
              <a:t>aunched officially on July 1, 2007</a:t>
            </a:r>
            <a:endParaRPr lang="en-US" dirty="0"/>
          </a:p>
        </p:txBody>
      </p:sp>
    </p:spTree>
    <p:extLst>
      <p:ext uri="{BB962C8B-B14F-4D97-AF65-F5344CB8AC3E}">
        <p14:creationId xmlns:p14="http://schemas.microsoft.com/office/powerpoint/2010/main" val="65182118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B046-2602-44AF-BB8F-52AAE7EB7D7B}"/>
              </a:ext>
            </a:extLst>
          </p:cNvPr>
          <p:cNvSpPr>
            <a:spLocks noGrp="1"/>
          </p:cNvSpPr>
          <p:nvPr>
            <p:ph type="title"/>
          </p:nvPr>
        </p:nvSpPr>
        <p:spPr>
          <a:xfrm>
            <a:off x="683568" y="555526"/>
            <a:ext cx="7056784" cy="375042"/>
          </a:xfrm>
        </p:spPr>
        <p:txBody>
          <a:bodyPr>
            <a:normAutofit fontScale="90000"/>
          </a:bodyPr>
          <a:lstStyle/>
          <a:p>
            <a:r>
              <a:rPr lang="en-US" sz="4400" dirty="0">
                <a:solidFill>
                  <a:schemeClr val="bg1"/>
                </a:solidFill>
              </a:rPr>
              <a:t>Ollie Arnold Housing Department</a:t>
            </a:r>
            <a:endParaRPr lang="en-US" dirty="0"/>
          </a:p>
        </p:txBody>
      </p:sp>
      <p:pic>
        <p:nvPicPr>
          <p:cNvPr id="3" name="Picture 2" descr="A picture containing person, indoor, blue&#10;&#10;Description automatically generated">
            <a:extLst>
              <a:ext uri="{FF2B5EF4-FFF2-40B4-BE49-F238E27FC236}">
                <a16:creationId xmlns:a16="http://schemas.microsoft.com/office/drawing/2014/main" id="{466738C5-3859-41D0-91BC-CF2F9E8FF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347614"/>
            <a:ext cx="2170188" cy="16276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D0B32D50-7222-4610-A31B-D9EAA90F48C7}"/>
              </a:ext>
            </a:extLst>
          </p:cNvPr>
          <p:cNvSpPr txBox="1"/>
          <p:nvPr/>
        </p:nvSpPr>
        <p:spPr>
          <a:xfrm>
            <a:off x="4427984" y="1490452"/>
            <a:ext cx="4168403"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Over 75,000 units</a:t>
            </a:r>
          </a:p>
          <a:p>
            <a:pPr marL="285750" indent="-285750">
              <a:buFont typeface="Arial" panose="020B0604020202020204" pitchFamily="34" charset="0"/>
              <a:buChar char="•"/>
            </a:pPr>
            <a:r>
              <a:rPr lang="en-US" sz="2800" dirty="0">
                <a:solidFill>
                  <a:schemeClr val="bg1"/>
                </a:solidFill>
              </a:rPr>
              <a:t>Covers Alameda County and Adjoining Counties</a:t>
            </a:r>
          </a:p>
          <a:p>
            <a:pPr marL="285750" indent="-285750">
              <a:buFont typeface="Arial" panose="020B0604020202020204" pitchFamily="34" charset="0"/>
              <a:buChar char="•"/>
            </a:pPr>
            <a:r>
              <a:rPr lang="en-US" sz="2800" dirty="0">
                <a:solidFill>
                  <a:schemeClr val="bg1"/>
                </a:solidFill>
              </a:rPr>
              <a:t>Includes many property details</a:t>
            </a:r>
          </a:p>
          <a:p>
            <a:pPr marL="285750" indent="-285750">
              <a:buFont typeface="Arial" panose="020B0604020202020204" pitchFamily="34" charset="0"/>
              <a:buChar char="•"/>
            </a:pPr>
            <a:r>
              <a:rPr lang="en-US" sz="2800" dirty="0">
                <a:solidFill>
                  <a:schemeClr val="bg1"/>
                </a:solidFill>
              </a:rPr>
              <a:t>Free Service</a:t>
            </a:r>
          </a:p>
          <a:p>
            <a:pPr marL="285750" indent="-285750">
              <a:buFont typeface="Arial" panose="020B0604020202020204" pitchFamily="34" charset="0"/>
              <a:buChar char="•"/>
            </a:pPr>
            <a:r>
              <a:rPr lang="en-US" sz="2800" dirty="0">
                <a:solidFill>
                  <a:schemeClr val="bg1"/>
                </a:solidFill>
              </a:rPr>
              <a:t>Updated daily</a:t>
            </a:r>
          </a:p>
        </p:txBody>
      </p:sp>
      <p:pic>
        <p:nvPicPr>
          <p:cNvPr id="5" name="Picture 4">
            <a:extLst>
              <a:ext uri="{FF2B5EF4-FFF2-40B4-BE49-F238E27FC236}">
                <a16:creationId xmlns:a16="http://schemas.microsoft.com/office/drawing/2014/main" id="{C3A9277B-5845-4545-9DB3-03036A17A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72" t="3705" r="3572" b="24866"/>
          <a:stretch/>
        </p:blipFill>
        <p:spPr>
          <a:xfrm>
            <a:off x="1511660" y="3306334"/>
            <a:ext cx="1666132" cy="1281640"/>
          </a:xfrm>
          <a:prstGeom prst="rect">
            <a:avLst/>
          </a:prstGeom>
        </p:spPr>
      </p:pic>
    </p:spTree>
    <p:extLst>
      <p:ext uri="{BB962C8B-B14F-4D97-AF65-F5344CB8AC3E}">
        <p14:creationId xmlns:p14="http://schemas.microsoft.com/office/powerpoint/2010/main" val="412014733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30E6-A08E-49B9-B8DE-30AB87BAB9A9}"/>
              </a:ext>
            </a:extLst>
          </p:cNvPr>
          <p:cNvSpPr>
            <a:spLocks noGrp="1"/>
          </p:cNvSpPr>
          <p:nvPr>
            <p:ph type="title"/>
          </p:nvPr>
        </p:nvSpPr>
        <p:spPr>
          <a:xfrm>
            <a:off x="285815" y="182919"/>
            <a:ext cx="7886700" cy="994172"/>
          </a:xfrm>
        </p:spPr>
        <p:txBody>
          <a:bodyPr>
            <a:normAutofit/>
          </a:bodyPr>
          <a:lstStyle/>
          <a:p>
            <a:r>
              <a:rPr lang="en-US" sz="3600" dirty="0"/>
              <a:t>What do we list in our housing database?</a:t>
            </a:r>
          </a:p>
        </p:txBody>
      </p:sp>
      <p:sp>
        <p:nvSpPr>
          <p:cNvPr id="3" name="Text Placeholder 2">
            <a:extLst>
              <a:ext uri="{FF2B5EF4-FFF2-40B4-BE49-F238E27FC236}">
                <a16:creationId xmlns:a16="http://schemas.microsoft.com/office/drawing/2014/main" id="{363A166A-805E-45B6-86FD-BA1D14366BF1}"/>
              </a:ext>
            </a:extLst>
          </p:cNvPr>
          <p:cNvSpPr>
            <a:spLocks noGrp="1"/>
          </p:cNvSpPr>
          <p:nvPr>
            <p:ph type="body" idx="1"/>
          </p:nvPr>
        </p:nvSpPr>
        <p:spPr>
          <a:xfrm>
            <a:off x="267354" y="3566299"/>
            <a:ext cx="3868340" cy="617934"/>
          </a:xfrm>
        </p:spPr>
        <p:txBody>
          <a:bodyPr/>
          <a:lstStyle/>
          <a:p>
            <a:r>
              <a:rPr lang="en-US" dirty="0"/>
              <a:t>Affordable Housing</a:t>
            </a:r>
          </a:p>
        </p:txBody>
      </p:sp>
      <p:sp>
        <p:nvSpPr>
          <p:cNvPr id="5" name="Text Placeholder 4">
            <a:extLst>
              <a:ext uri="{FF2B5EF4-FFF2-40B4-BE49-F238E27FC236}">
                <a16:creationId xmlns:a16="http://schemas.microsoft.com/office/drawing/2014/main" id="{4CBCF79B-A019-475C-BBE2-5622C4AC3F7E}"/>
              </a:ext>
            </a:extLst>
          </p:cNvPr>
          <p:cNvSpPr>
            <a:spLocks noGrp="1"/>
          </p:cNvSpPr>
          <p:nvPr>
            <p:ph type="body" sz="quarter" idx="3"/>
          </p:nvPr>
        </p:nvSpPr>
        <p:spPr>
          <a:xfrm>
            <a:off x="5235639" y="868124"/>
            <a:ext cx="3438139" cy="617934"/>
          </a:xfrm>
        </p:spPr>
        <p:txBody>
          <a:bodyPr>
            <a:normAutofit/>
          </a:bodyPr>
          <a:lstStyle/>
          <a:p>
            <a:r>
              <a:rPr lang="en-US" sz="2000" dirty="0"/>
              <a:t>   Market Rate Housing</a:t>
            </a:r>
          </a:p>
        </p:txBody>
      </p:sp>
      <p:pic>
        <p:nvPicPr>
          <p:cNvPr id="8" name="Content Placeholder 7" descr="A picture containing text, sky, outdoor, road&#10;&#10;Description automatically generated">
            <a:extLst>
              <a:ext uri="{FF2B5EF4-FFF2-40B4-BE49-F238E27FC236}">
                <a16:creationId xmlns:a16="http://schemas.microsoft.com/office/drawing/2014/main" id="{350BD33E-0963-46FA-BE3D-A3A7FBD78A9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26395" y="1595901"/>
            <a:ext cx="3130701" cy="2061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Low Income Apartments in Alameda County, California">
            <a:extLst>
              <a:ext uri="{FF2B5EF4-FFF2-40B4-BE49-F238E27FC236}">
                <a16:creationId xmlns:a16="http://schemas.microsoft.com/office/drawing/2014/main" id="{A7AF5E7B-9604-4653-959D-69F90D0402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13309" y="1577201"/>
            <a:ext cx="2691180" cy="1895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bedroom with a bed and tv&#10;&#10;Description automatically generated with low confidence">
            <a:extLst>
              <a:ext uri="{FF2B5EF4-FFF2-40B4-BE49-F238E27FC236}">
                <a16:creationId xmlns:a16="http://schemas.microsoft.com/office/drawing/2014/main" id="{EF8722A9-085E-4BA0-8808-F08EC264AF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644" y="2626672"/>
            <a:ext cx="2574364" cy="2061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A45145FA-2EBD-4373-882D-8AB4C554FD07}"/>
              </a:ext>
            </a:extLst>
          </p:cNvPr>
          <p:cNvSpPr txBox="1"/>
          <p:nvPr/>
        </p:nvSpPr>
        <p:spPr>
          <a:xfrm>
            <a:off x="3208160" y="2171640"/>
            <a:ext cx="1855069" cy="400110"/>
          </a:xfrm>
          <a:prstGeom prst="rect">
            <a:avLst/>
          </a:prstGeom>
          <a:noFill/>
        </p:spPr>
        <p:txBody>
          <a:bodyPr wrap="square" rtlCol="0">
            <a:spAutoFit/>
          </a:bodyPr>
          <a:lstStyle/>
          <a:p>
            <a:r>
              <a:rPr lang="en-US" sz="2000" b="1" dirty="0"/>
              <a:t>Shared Housing</a:t>
            </a:r>
          </a:p>
        </p:txBody>
      </p:sp>
      <p:pic>
        <p:nvPicPr>
          <p:cNvPr id="11" name="Picture 10">
            <a:extLst>
              <a:ext uri="{FF2B5EF4-FFF2-40B4-BE49-F238E27FC236}">
                <a16:creationId xmlns:a16="http://schemas.microsoft.com/office/drawing/2014/main" id="{A0EF26E6-D8F9-4C1A-918D-75133E4F778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2" t="3705" r="3572" b="24866"/>
          <a:stretch/>
        </p:blipFill>
        <p:spPr>
          <a:xfrm>
            <a:off x="6954709" y="3649663"/>
            <a:ext cx="1666132" cy="1281640"/>
          </a:xfrm>
          <a:prstGeom prst="rect">
            <a:avLst/>
          </a:prstGeom>
        </p:spPr>
      </p:pic>
    </p:spTree>
    <p:extLst>
      <p:ext uri="{BB962C8B-B14F-4D97-AF65-F5344CB8AC3E}">
        <p14:creationId xmlns:p14="http://schemas.microsoft.com/office/powerpoint/2010/main" val="1438218327"/>
      </p:ext>
    </p:extLst>
  </p:cSld>
  <p:clrMapOvr>
    <a:masterClrMapping/>
  </p:clrMapOvr>
  <p:transition spd="slow">
    <p:wipe dir="r"/>
  </p:transition>
</p:sld>
</file>

<file path=ppt/theme/theme1.xml><?xml version="1.0" encoding="utf-8"?>
<a:theme xmlns:a="http://schemas.openxmlformats.org/drawingml/2006/main" name="Top Master Office">
  <a:themeElements>
    <a:clrScheme name="Custom 9">
      <a:dk1>
        <a:sysClr val="windowText" lastClr="000000"/>
      </a:dk1>
      <a:lt1>
        <a:srgbClr val="FFFFFF"/>
      </a:lt1>
      <a:dk2>
        <a:srgbClr val="0070C0"/>
      </a:dk2>
      <a:lt2>
        <a:srgbClr val="E7E6E6"/>
      </a:lt2>
      <a:accent1>
        <a:srgbClr val="3C9496"/>
      </a:accent1>
      <a:accent2>
        <a:srgbClr val="ED7D31"/>
      </a:accent2>
      <a:accent3>
        <a:srgbClr val="A5A5A5"/>
      </a:accent3>
      <a:accent4>
        <a:srgbClr val="FFC000"/>
      </a:accent4>
      <a:accent5>
        <a:srgbClr val="4472C4"/>
      </a:accent5>
      <a:accent6>
        <a:srgbClr val="70AD47"/>
      </a:accent6>
      <a:hlink>
        <a:srgbClr val="FFFF00"/>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5476</TotalTime>
  <Words>2255</Words>
  <Application>Microsoft Office PowerPoint</Application>
  <PresentationFormat>On-screen Show (16:9)</PresentationFormat>
  <Paragraphs>269</Paragraphs>
  <Slides>36</Slides>
  <Notes>23</Notes>
  <HiddenSlides>11</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Symbol</vt:lpstr>
      <vt:lpstr>Times New Roman</vt:lpstr>
      <vt:lpstr>Wingdings</vt:lpstr>
      <vt:lpstr>Top Master Office</vt:lpstr>
      <vt:lpstr>PowerPoint Presentation</vt:lpstr>
      <vt:lpstr>PowerPoint Presentation</vt:lpstr>
      <vt:lpstr>Mission: Connect people to resources.  Vision: We envision a community empowered with information and connected to resources so that all people obtain health, happiness, hope, and improved livelihoods.   </vt:lpstr>
      <vt:lpstr>PowerPoint Presentation</vt:lpstr>
      <vt:lpstr> Loma Prieta Earthquake 1989 </vt:lpstr>
      <vt:lpstr>- Approved by the CPUC to be the 2-1-1 operator for Alameda County in 2003  - 2-1-1 launched officially on July 1, 2007 </vt:lpstr>
      <vt:lpstr>211 Alameda County</vt:lpstr>
      <vt:lpstr>Ollie Arnold Housing Department</vt:lpstr>
      <vt:lpstr>What do we list in our housing database?</vt:lpstr>
      <vt:lpstr>     Housing Data Quality </vt:lpstr>
      <vt:lpstr>Landlord Testimonials</vt:lpstr>
      <vt:lpstr>PowerPoint Presentation</vt:lpstr>
      <vt:lpstr>Case Management programs, AHIP program</vt:lpstr>
      <vt:lpstr>PowerPoint Presentation</vt:lpstr>
      <vt:lpstr> Housing Related Services</vt:lpstr>
      <vt:lpstr>AC Housing Choices Website</vt:lpstr>
      <vt:lpstr>PowerPoint Presentation</vt:lpstr>
      <vt:lpstr>Let’s summarize</vt:lpstr>
      <vt:lpstr>PowerPoint Presentation</vt:lpstr>
      <vt:lpstr>Let’s Summarize, cont…</vt:lpstr>
      <vt:lpstr>PowerPoint Presentation</vt:lpstr>
      <vt:lpstr>211 Caller Feedback</vt:lpstr>
      <vt:lpstr>Contact Us</vt:lpstr>
      <vt:lpstr>PowerPoint Presentation</vt:lpstr>
      <vt:lpstr>PowerPoint Presentation</vt:lpstr>
      <vt:lpstr>PowerPoint Presentation</vt:lpstr>
      <vt:lpstr>Landlord Testimonials</vt:lpstr>
      <vt:lpstr>Services for Landlords</vt:lpstr>
      <vt:lpstr>PowerPoint Presentation</vt:lpstr>
      <vt:lpstr>PowerPoint Presentation</vt:lpstr>
      <vt:lpstr>    Since 2007, 2-1-1 Alameda County has handled nearly 1 million calls and provided over 1.6 million health, housing, and human service referrals. </vt:lpstr>
      <vt:lpstr>   Get Applicants  How does 2-1-1 serve landlords? 2-1-1 can refer callers to your vacancies.  </vt:lpstr>
      <vt:lpstr> Application overload</vt:lpstr>
      <vt:lpstr>Get fewer but more qualified applicants through 2-1-1 </vt:lpstr>
      <vt:lpstr>  Qualification screening  2-1-1 will list your property and provide referrals that meet some of your qualifications. For example: -Types of programs or vouchers -Pets/no pets - Evictions/No evictions We do not do credit checks  -  </vt:lpstr>
      <vt:lpstr>How 2-1-1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PresenterMedia</dc:creator>
  <cp:lastModifiedBy>EdenVolunteer@outlook.com</cp:lastModifiedBy>
  <cp:revision>261</cp:revision>
  <cp:lastPrinted>2018-11-03T00:02:10Z</cp:lastPrinted>
  <dcterms:created xsi:type="dcterms:W3CDTF">2016-03-03T09:15:56Z</dcterms:created>
  <dcterms:modified xsi:type="dcterms:W3CDTF">2021-05-26T00:34:01Z</dcterms:modified>
</cp:coreProperties>
</file>